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65" r:id="rId2"/>
    <p:sldId id="297" r:id="rId3"/>
    <p:sldId id="281" r:id="rId4"/>
    <p:sldId id="303" r:id="rId5"/>
    <p:sldId id="304" r:id="rId6"/>
    <p:sldId id="305" r:id="rId7"/>
    <p:sldId id="306" r:id="rId8"/>
    <p:sldId id="307" r:id="rId9"/>
    <p:sldId id="308" r:id="rId10"/>
    <p:sldId id="309" r:id="rId11"/>
    <p:sldId id="285" r:id="rId12"/>
    <p:sldId id="301" r:id="rId13"/>
  </p:sldIdLst>
  <p:sldSz cx="18288000" cy="10287000"/>
  <p:notesSz cx="6858000" cy="9144000"/>
  <p:embeddedFontLst>
    <p:embeddedFont>
      <p:font typeface="Montserrat Classic" panose="02020500000000000000" charset="0"/>
      <p:regular r:id="rId15"/>
    </p:embeddedFont>
    <p:embeddedFont>
      <p:font typeface="Montserrat Classic Bold" panose="02020500000000000000"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BDA"/>
    <a:srgbClr val="FEF8C0"/>
    <a:srgbClr val="FAEFA2"/>
    <a:srgbClr val="FEF07D"/>
    <a:srgbClr val="FEF5A8"/>
    <a:srgbClr val="FCF5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DE0F01-FA4D-4F27-B67F-8BB92D706F99}" v="67" dt="2024-04-21T08:27:02.9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5385" autoAdjust="0"/>
  </p:normalViewPr>
  <p:slideViewPr>
    <p:cSldViewPr snapToGrid="0">
      <p:cViewPr varScale="1">
        <p:scale>
          <a:sx n="32" d="100"/>
          <a:sy n="32" d="100"/>
        </p:scale>
        <p:origin x="53" y="16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438ECD-BCC4-48E1-AD42-21D680E6F66E}" type="datetimeFigureOut">
              <a:rPr lang="zh-TW" altLang="en-US" smtClean="0"/>
              <a:t>2024/4/22</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AD079A-0A81-4BA4-B531-59C366CBF432}" type="slidenum">
              <a:rPr lang="zh-TW" altLang="en-US" smtClean="0"/>
              <a:t>‹#›</a:t>
            </a:fld>
            <a:endParaRPr lang="zh-TW" altLang="en-US"/>
          </a:p>
        </p:txBody>
      </p:sp>
    </p:spTree>
    <p:extLst>
      <p:ext uri="{BB962C8B-B14F-4D97-AF65-F5344CB8AC3E}">
        <p14:creationId xmlns:p14="http://schemas.microsoft.com/office/powerpoint/2010/main" val="960014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1AD079A-0A81-4BA4-B531-59C366CBF432}" type="slidenum">
              <a:rPr lang="zh-TW" altLang="en-US" smtClean="0"/>
              <a:t>1</a:t>
            </a:fld>
            <a:endParaRPr lang="zh-TW" altLang="en-US"/>
          </a:p>
        </p:txBody>
      </p:sp>
    </p:spTree>
    <p:extLst>
      <p:ext uri="{BB962C8B-B14F-4D97-AF65-F5344CB8AC3E}">
        <p14:creationId xmlns:p14="http://schemas.microsoft.com/office/powerpoint/2010/main" val="447966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1AD079A-0A81-4BA4-B531-59C366CBF432}" type="slidenum">
              <a:rPr lang="zh-TW" altLang="en-US" smtClean="0"/>
              <a:t>10</a:t>
            </a:fld>
            <a:endParaRPr lang="zh-TW" altLang="en-US"/>
          </a:p>
        </p:txBody>
      </p:sp>
    </p:spTree>
    <p:extLst>
      <p:ext uri="{BB962C8B-B14F-4D97-AF65-F5344CB8AC3E}">
        <p14:creationId xmlns:p14="http://schemas.microsoft.com/office/powerpoint/2010/main" val="3141645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1AD079A-0A81-4BA4-B531-59C366CBF432}" type="slidenum">
              <a:rPr lang="zh-TW" altLang="en-US" smtClean="0"/>
              <a:t>12</a:t>
            </a:fld>
            <a:endParaRPr lang="zh-TW" altLang="en-US"/>
          </a:p>
        </p:txBody>
      </p:sp>
    </p:spTree>
    <p:extLst>
      <p:ext uri="{BB962C8B-B14F-4D97-AF65-F5344CB8AC3E}">
        <p14:creationId xmlns:p14="http://schemas.microsoft.com/office/powerpoint/2010/main" val="4025815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1AD079A-0A81-4BA4-B531-59C366CBF432}" type="slidenum">
              <a:rPr lang="zh-TW" altLang="en-US" smtClean="0"/>
              <a:t>2</a:t>
            </a:fld>
            <a:endParaRPr lang="zh-TW" altLang="en-US"/>
          </a:p>
        </p:txBody>
      </p:sp>
    </p:spTree>
    <p:extLst>
      <p:ext uri="{BB962C8B-B14F-4D97-AF65-F5344CB8AC3E}">
        <p14:creationId xmlns:p14="http://schemas.microsoft.com/office/powerpoint/2010/main" val="344559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1AD079A-0A81-4BA4-B531-59C366CBF432}" type="slidenum">
              <a:rPr lang="zh-TW" altLang="en-US" smtClean="0"/>
              <a:t>3</a:t>
            </a:fld>
            <a:endParaRPr lang="zh-TW" altLang="en-US"/>
          </a:p>
        </p:txBody>
      </p:sp>
    </p:spTree>
    <p:extLst>
      <p:ext uri="{BB962C8B-B14F-4D97-AF65-F5344CB8AC3E}">
        <p14:creationId xmlns:p14="http://schemas.microsoft.com/office/powerpoint/2010/main" val="3589481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1AD079A-0A81-4BA4-B531-59C366CBF432}" type="slidenum">
              <a:rPr lang="zh-TW" altLang="en-US" smtClean="0"/>
              <a:t>4</a:t>
            </a:fld>
            <a:endParaRPr lang="zh-TW" altLang="en-US"/>
          </a:p>
        </p:txBody>
      </p:sp>
    </p:spTree>
    <p:extLst>
      <p:ext uri="{BB962C8B-B14F-4D97-AF65-F5344CB8AC3E}">
        <p14:creationId xmlns:p14="http://schemas.microsoft.com/office/powerpoint/2010/main" val="2193761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1AD079A-0A81-4BA4-B531-59C366CBF432}" type="slidenum">
              <a:rPr lang="zh-TW" altLang="en-US" smtClean="0"/>
              <a:t>5</a:t>
            </a:fld>
            <a:endParaRPr lang="zh-TW" altLang="en-US"/>
          </a:p>
        </p:txBody>
      </p:sp>
    </p:spTree>
    <p:extLst>
      <p:ext uri="{BB962C8B-B14F-4D97-AF65-F5344CB8AC3E}">
        <p14:creationId xmlns:p14="http://schemas.microsoft.com/office/powerpoint/2010/main" val="2975456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1AD079A-0A81-4BA4-B531-59C366CBF432}" type="slidenum">
              <a:rPr lang="zh-TW" altLang="en-US" smtClean="0"/>
              <a:t>6</a:t>
            </a:fld>
            <a:endParaRPr lang="zh-TW" altLang="en-US"/>
          </a:p>
        </p:txBody>
      </p:sp>
    </p:spTree>
    <p:extLst>
      <p:ext uri="{BB962C8B-B14F-4D97-AF65-F5344CB8AC3E}">
        <p14:creationId xmlns:p14="http://schemas.microsoft.com/office/powerpoint/2010/main" val="1814635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1AD079A-0A81-4BA4-B531-59C366CBF432}" type="slidenum">
              <a:rPr lang="zh-TW" altLang="en-US" smtClean="0"/>
              <a:t>7</a:t>
            </a:fld>
            <a:endParaRPr lang="zh-TW" altLang="en-US"/>
          </a:p>
        </p:txBody>
      </p:sp>
    </p:spTree>
    <p:extLst>
      <p:ext uri="{BB962C8B-B14F-4D97-AF65-F5344CB8AC3E}">
        <p14:creationId xmlns:p14="http://schemas.microsoft.com/office/powerpoint/2010/main" val="1054725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1AD079A-0A81-4BA4-B531-59C366CBF432}" type="slidenum">
              <a:rPr lang="zh-TW" altLang="en-US" smtClean="0"/>
              <a:t>8</a:t>
            </a:fld>
            <a:endParaRPr lang="zh-TW" altLang="en-US"/>
          </a:p>
        </p:txBody>
      </p:sp>
    </p:spTree>
    <p:extLst>
      <p:ext uri="{BB962C8B-B14F-4D97-AF65-F5344CB8AC3E}">
        <p14:creationId xmlns:p14="http://schemas.microsoft.com/office/powerpoint/2010/main" val="1009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1AD079A-0A81-4BA4-B531-59C366CBF432}" type="slidenum">
              <a:rPr lang="zh-TW" altLang="en-US" smtClean="0"/>
              <a:t>9</a:t>
            </a:fld>
            <a:endParaRPr lang="zh-TW" altLang="en-US"/>
          </a:p>
        </p:txBody>
      </p:sp>
    </p:spTree>
    <p:extLst>
      <p:ext uri="{BB962C8B-B14F-4D97-AF65-F5344CB8AC3E}">
        <p14:creationId xmlns:p14="http://schemas.microsoft.com/office/powerpoint/2010/main" val="1394447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87F52"/>
        </a:solidFill>
        <a:effectLst/>
      </p:bgPr>
    </p:bg>
    <p:spTree>
      <p:nvGrpSpPr>
        <p:cNvPr id="1" name=""/>
        <p:cNvGrpSpPr/>
        <p:nvPr/>
      </p:nvGrpSpPr>
      <p:grpSpPr>
        <a:xfrm>
          <a:off x="0" y="0"/>
          <a:ext cx="0" cy="0"/>
          <a:chOff x="0" y="0"/>
          <a:chExt cx="0" cy="0"/>
        </a:xfrm>
      </p:grpSpPr>
      <p:sp>
        <p:nvSpPr>
          <p:cNvPr id="2" name="Freeform 2"/>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3" name="Group 3"/>
          <p:cNvGrpSpPr/>
          <p:nvPr/>
        </p:nvGrpSpPr>
        <p:grpSpPr>
          <a:xfrm>
            <a:off x="1237924" y="1812986"/>
            <a:ext cx="7071040" cy="7071040"/>
            <a:chOff x="0" y="0"/>
            <a:chExt cx="9428054" cy="9428054"/>
          </a:xfrm>
        </p:grpSpPr>
        <p:grpSp>
          <p:nvGrpSpPr>
            <p:cNvPr id="4" name="Group 4"/>
            <p:cNvGrpSpPr/>
            <p:nvPr/>
          </p:nvGrpSpPr>
          <p:grpSpPr>
            <a:xfrm>
              <a:off x="0" y="0"/>
              <a:ext cx="9428054" cy="9428054"/>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txBody>
              <a:bodyPr/>
              <a:lstStyle/>
              <a:p>
                <a:endParaRPr lang="zh-TW" altLang="en-US"/>
              </a:p>
            </p:txBody>
          </p:sp>
        </p:grpSp>
        <p:grpSp>
          <p:nvGrpSpPr>
            <p:cNvPr id="6" name="Group 6"/>
            <p:cNvGrpSpPr/>
            <p:nvPr/>
          </p:nvGrpSpPr>
          <p:grpSpPr>
            <a:xfrm>
              <a:off x="766511" y="750431"/>
              <a:ext cx="7895032" cy="789503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txBody>
              <a:bodyPr/>
              <a:lstStyle/>
              <a:p>
                <a:endParaRPr lang="zh-TW" altLang="en-US"/>
              </a:p>
            </p:txBody>
          </p:sp>
        </p:grpSp>
      </p:grpSp>
      <p:grpSp>
        <p:nvGrpSpPr>
          <p:cNvPr id="9" name="Group 9"/>
          <p:cNvGrpSpPr/>
          <p:nvPr/>
        </p:nvGrpSpPr>
        <p:grpSpPr>
          <a:xfrm>
            <a:off x="14983313" y="9421117"/>
            <a:ext cx="2676716" cy="207276"/>
            <a:chOff x="0" y="0"/>
            <a:chExt cx="3568955" cy="276368"/>
          </a:xfrm>
        </p:grpSpPr>
        <p:grpSp>
          <p:nvGrpSpPr>
            <p:cNvPr id="10" name="Group 10"/>
            <p:cNvGrpSpPr/>
            <p:nvPr/>
          </p:nvGrpSpPr>
          <p:grpSpPr>
            <a:xfrm>
              <a:off x="3301803" y="9216"/>
              <a:ext cx="267153" cy="267153"/>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endParaRPr lang="zh-TW" altLang="en-US"/>
              </a:p>
            </p:txBody>
          </p:sp>
        </p:grpSp>
        <p:sp>
          <p:nvSpPr>
            <p:cNvPr id="12" name="TextBox 12"/>
            <p:cNvSpPr txBox="1"/>
            <p:nvPr/>
          </p:nvSpPr>
          <p:spPr>
            <a:xfrm>
              <a:off x="0" y="19050"/>
              <a:ext cx="3088833" cy="257318"/>
            </a:xfrm>
            <a:prstGeom prst="rect">
              <a:avLst/>
            </a:prstGeom>
          </p:spPr>
          <p:txBody>
            <a:bodyPr lIns="0" tIns="0" rIns="0" bIns="0" rtlCol="0" anchor="t">
              <a:spAutoFit/>
            </a:bodyPr>
            <a:lstStyle/>
            <a:p>
              <a:pPr algn="r">
                <a:lnSpc>
                  <a:spcPts val="1400"/>
                </a:lnSpc>
              </a:pPr>
              <a:r>
                <a:rPr lang="en-US" sz="1400" spc="70">
                  <a:solidFill>
                    <a:srgbClr val="FFFFFF"/>
                  </a:solidFill>
                  <a:latin typeface="Montserrat Classic Bold"/>
                </a:rPr>
                <a:t>10  </a:t>
              </a:r>
              <a:r>
                <a:rPr lang="en-US" sz="1400" spc="70">
                  <a:solidFill>
                    <a:srgbClr val="FFFFFF"/>
                  </a:solidFill>
                  <a:latin typeface="Montserrat Classic"/>
                </a:rPr>
                <a:t>/  19</a:t>
              </a:r>
            </a:p>
          </p:txBody>
        </p:sp>
      </p:grpSp>
      <p:sp>
        <p:nvSpPr>
          <p:cNvPr id="42" name="Freeform 42"/>
          <p:cNvSpPr/>
          <p:nvPr/>
        </p:nvSpPr>
        <p:spPr>
          <a:xfrm>
            <a:off x="1237924" y="940734"/>
            <a:ext cx="7071039" cy="11711866"/>
          </a:xfrm>
          <a:custGeom>
            <a:avLst/>
            <a:gdLst/>
            <a:ahLst/>
            <a:cxnLst/>
            <a:rect l="l" t="t" r="r" b="b"/>
            <a:pathLst>
              <a:path w="4474786" h="7411654">
                <a:moveTo>
                  <a:pt x="0" y="0"/>
                </a:moveTo>
                <a:lnTo>
                  <a:pt x="4474786" y="0"/>
                </a:lnTo>
                <a:lnTo>
                  <a:pt x="4474786" y="7411654"/>
                </a:lnTo>
                <a:lnTo>
                  <a:pt x="0" y="7411654"/>
                </a:lnTo>
                <a:lnTo>
                  <a:pt x="0" y="0"/>
                </a:lnTo>
                <a:close/>
              </a:path>
            </a:pathLst>
          </a:custGeom>
          <a:blipFill>
            <a:blip r:embed="rId5"/>
            <a:stretch>
              <a:fillRect/>
            </a:stretch>
          </a:blipFill>
        </p:spPr>
        <p:txBody>
          <a:bodyPr/>
          <a:lstStyle/>
          <a:p>
            <a:endParaRPr lang="zh-TW" altLang="en-US"/>
          </a:p>
        </p:txBody>
      </p:sp>
      <p:sp>
        <p:nvSpPr>
          <p:cNvPr id="44" name="TextBox 9">
            <a:extLst>
              <a:ext uri="{FF2B5EF4-FFF2-40B4-BE49-F238E27FC236}">
                <a16:creationId xmlns:a16="http://schemas.microsoft.com/office/drawing/2014/main" id="{B5D08267-8876-B3B2-4C0E-7709639DBEE5}"/>
              </a:ext>
            </a:extLst>
          </p:cNvPr>
          <p:cNvSpPr txBox="1"/>
          <p:nvPr/>
        </p:nvSpPr>
        <p:spPr>
          <a:xfrm>
            <a:off x="9993553" y="4288801"/>
            <a:ext cx="6099033" cy="1177374"/>
          </a:xfrm>
          <a:prstGeom prst="rect">
            <a:avLst/>
          </a:prstGeom>
        </p:spPr>
        <p:txBody>
          <a:bodyPr lIns="0" tIns="0" rIns="0" bIns="0" rtlCol="0" anchor="t">
            <a:spAutoFit/>
          </a:bodyPr>
          <a:lstStyle/>
          <a:p>
            <a:pPr>
              <a:lnSpc>
                <a:spcPts val="6000"/>
              </a:lnSpc>
            </a:pPr>
            <a:r>
              <a:rPr lang="en-US" altLang="zh-TW" sz="20000">
                <a:solidFill>
                  <a:srgbClr val="FFFFFF"/>
                </a:solidFill>
                <a:latin typeface="Fredoka Bold"/>
              </a:rPr>
              <a:t>03</a:t>
            </a:r>
            <a:endParaRPr lang="en-US" sz="20000">
              <a:solidFill>
                <a:srgbClr val="FFFFFF"/>
              </a:solidFill>
              <a:latin typeface="Fredoka Bold"/>
            </a:endParaRPr>
          </a:p>
        </p:txBody>
      </p:sp>
      <p:sp>
        <p:nvSpPr>
          <p:cNvPr id="8" name="文字方塊 7">
            <a:extLst>
              <a:ext uri="{FF2B5EF4-FFF2-40B4-BE49-F238E27FC236}">
                <a16:creationId xmlns:a16="http://schemas.microsoft.com/office/drawing/2014/main" id="{CF6CA6E0-B369-FB00-807F-1D90A4A80F42}"/>
              </a:ext>
            </a:extLst>
          </p:cNvPr>
          <p:cNvSpPr txBox="1"/>
          <p:nvPr/>
        </p:nvSpPr>
        <p:spPr>
          <a:xfrm>
            <a:off x="9979038" y="5466175"/>
            <a:ext cx="6023429" cy="1569660"/>
          </a:xfrm>
          <a:prstGeom prst="rect">
            <a:avLst/>
          </a:prstGeom>
          <a:noFill/>
        </p:spPr>
        <p:txBody>
          <a:bodyPr wrap="square" rtlCol="0">
            <a:spAutoFit/>
          </a:bodyPr>
          <a:lstStyle/>
          <a:p>
            <a:r>
              <a:rPr lang="zh-TW" altLang="en-US" sz="9600" dirty="0">
                <a:solidFill>
                  <a:schemeClr val="bg1"/>
                </a:solidFill>
                <a:latin typeface="華康儷宋 Std W3" panose="02020300000000000000" pitchFamily="18" charset="-120"/>
                <a:ea typeface="華康儷宋 Std W3" panose="02020300000000000000" pitchFamily="18" charset="-120"/>
              </a:rPr>
              <a:t>研究方法</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8" name="Group 17">
            <a:extLst>
              <a:ext uri="{FF2B5EF4-FFF2-40B4-BE49-F238E27FC236}">
                <a16:creationId xmlns:a16="http://schemas.microsoft.com/office/drawing/2014/main" id="{CF5B8173-60AD-10E6-AC75-1E6752CEB60A}"/>
              </a:ext>
            </a:extLst>
          </p:cNvPr>
          <p:cNvGrpSpPr/>
          <p:nvPr/>
        </p:nvGrpSpPr>
        <p:grpSpPr>
          <a:xfrm>
            <a:off x="14983313" y="9428029"/>
            <a:ext cx="2676720" cy="200365"/>
            <a:chOff x="0" y="9216"/>
            <a:chExt cx="3568956" cy="267153"/>
          </a:xfrm>
        </p:grpSpPr>
        <p:grpSp>
          <p:nvGrpSpPr>
            <p:cNvPr id="5" name="Group 18">
              <a:extLst>
                <a:ext uri="{FF2B5EF4-FFF2-40B4-BE49-F238E27FC236}">
                  <a16:creationId xmlns:a16="http://schemas.microsoft.com/office/drawing/2014/main" id="{C982620F-0EC6-0749-947E-16ABA3819564}"/>
                </a:ext>
              </a:extLst>
            </p:cNvPr>
            <p:cNvGrpSpPr/>
            <p:nvPr/>
          </p:nvGrpSpPr>
          <p:grpSpPr>
            <a:xfrm>
              <a:off x="3301803" y="9216"/>
              <a:ext cx="267153" cy="267153"/>
              <a:chOff x="0" y="0"/>
              <a:chExt cx="6350000" cy="6350000"/>
            </a:xfrm>
          </p:grpSpPr>
          <p:sp>
            <p:nvSpPr>
              <p:cNvPr id="7" name="Freeform 19">
                <a:extLst>
                  <a:ext uri="{FF2B5EF4-FFF2-40B4-BE49-F238E27FC236}">
                    <a16:creationId xmlns:a16="http://schemas.microsoft.com/office/drawing/2014/main" id="{BE64A1B5-D23F-3222-7DD2-D64CEC7575A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endParaRPr lang="zh-TW" altLang="en-US"/>
              </a:p>
            </p:txBody>
          </p:sp>
        </p:grpSp>
        <p:sp>
          <p:nvSpPr>
            <p:cNvPr id="6" name="TextBox 20">
              <a:extLst>
                <a:ext uri="{FF2B5EF4-FFF2-40B4-BE49-F238E27FC236}">
                  <a16:creationId xmlns:a16="http://schemas.microsoft.com/office/drawing/2014/main" id="{D1A9166F-D238-6A5E-F4E1-6DF43AD2469D}"/>
                </a:ext>
              </a:extLst>
            </p:cNvPr>
            <p:cNvSpPr txBox="1"/>
            <p:nvPr/>
          </p:nvSpPr>
          <p:spPr>
            <a:xfrm>
              <a:off x="0" y="19050"/>
              <a:ext cx="3088833" cy="257318"/>
            </a:xfrm>
            <a:prstGeom prst="rect">
              <a:avLst/>
            </a:prstGeom>
          </p:spPr>
          <p:txBody>
            <a:bodyPr lIns="0" tIns="0" rIns="0" bIns="0" rtlCol="0" anchor="t">
              <a:spAutoFit/>
            </a:bodyPr>
            <a:lstStyle/>
            <a:p>
              <a:pPr algn="r">
                <a:lnSpc>
                  <a:spcPts val="1400"/>
                </a:lnSpc>
              </a:pPr>
              <a:r>
                <a:rPr lang="en-US" sz="1400" spc="70">
                  <a:solidFill>
                    <a:srgbClr val="FFFFFF"/>
                  </a:solidFill>
                  <a:latin typeface="Montserrat Classic Bold"/>
                </a:rPr>
                <a:t>03  </a:t>
              </a:r>
              <a:r>
                <a:rPr lang="en-US" sz="1400" spc="70">
                  <a:solidFill>
                    <a:srgbClr val="FFFFFF"/>
                  </a:solidFill>
                  <a:latin typeface="Montserrat Classic"/>
                </a:rPr>
                <a:t>/  19</a:t>
              </a:r>
            </a:p>
          </p:txBody>
        </p:sp>
      </p:grpSp>
      <p:sp>
        <p:nvSpPr>
          <p:cNvPr id="10" name="標題 1">
            <a:extLst>
              <a:ext uri="{FF2B5EF4-FFF2-40B4-BE49-F238E27FC236}">
                <a16:creationId xmlns:a16="http://schemas.microsoft.com/office/drawing/2014/main" id="{B2FB7E2C-75A3-0F91-C048-5FC5798759ED}"/>
              </a:ext>
            </a:extLst>
          </p:cNvPr>
          <p:cNvSpPr txBox="1">
            <a:spLocks/>
          </p:cNvSpPr>
          <p:nvPr/>
        </p:nvSpPr>
        <p:spPr>
          <a:xfrm>
            <a:off x="457200" y="274638"/>
            <a:ext cx="162687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TW" altLang="en-US" sz="6000" dirty="0">
                <a:latin typeface="華康儷宋 Std W5" panose="02020500000000000000" pitchFamily="18" charset="-120"/>
                <a:ea typeface="華康儷宋 Std W5" panose="02020500000000000000" pitchFamily="18" charset="-120"/>
              </a:rPr>
              <a:t>研究方法</a:t>
            </a:r>
            <a:r>
              <a:rPr lang="en-US" altLang="zh-TW" sz="6000" dirty="0">
                <a:latin typeface="華康儷宋 Std W5" panose="02020500000000000000" pitchFamily="18" charset="-120"/>
                <a:ea typeface="華康儷宋 Std W5" panose="02020500000000000000" pitchFamily="18" charset="-120"/>
              </a:rPr>
              <a:t>-</a:t>
            </a:r>
            <a:r>
              <a:rPr lang="zh-TW" altLang="en-US" sz="6000" dirty="0">
                <a:latin typeface="華康儷宋 Std W5" panose="02020500000000000000" pitchFamily="18" charset="-120"/>
                <a:ea typeface="華康儷宋 Std W5" panose="02020500000000000000" pitchFamily="18" charset="-120"/>
              </a:rPr>
              <a:t>觀察結果（</a:t>
            </a:r>
            <a:r>
              <a:rPr lang="en-US" altLang="zh-TW" sz="6000" dirty="0">
                <a:latin typeface="華康儷宋 Std W5" panose="02020500000000000000" pitchFamily="18" charset="-120"/>
                <a:ea typeface="華康儷宋 Std W5" panose="02020500000000000000" pitchFamily="18" charset="-120"/>
              </a:rPr>
              <a:t>Observation</a:t>
            </a:r>
            <a:r>
              <a:rPr lang="zh-TW" altLang="en-US" sz="6000" dirty="0">
                <a:latin typeface="華康儷宋 Std W5" panose="02020500000000000000" pitchFamily="18" charset="-120"/>
                <a:ea typeface="華康儷宋 Std W5" panose="02020500000000000000" pitchFamily="18" charset="-120"/>
              </a:rPr>
              <a:t>）</a:t>
            </a:r>
          </a:p>
        </p:txBody>
      </p:sp>
      <p:sp>
        <p:nvSpPr>
          <p:cNvPr id="2" name="內容版面配置區 3">
            <a:extLst>
              <a:ext uri="{FF2B5EF4-FFF2-40B4-BE49-F238E27FC236}">
                <a16:creationId xmlns:a16="http://schemas.microsoft.com/office/drawing/2014/main" id="{5F470B3B-8A92-9F0A-EF99-F9BF56BCD856}"/>
              </a:ext>
            </a:extLst>
          </p:cNvPr>
          <p:cNvSpPr txBox="1">
            <a:spLocks/>
          </p:cNvSpPr>
          <p:nvPr/>
        </p:nvSpPr>
        <p:spPr>
          <a:xfrm>
            <a:off x="457199" y="2066544"/>
            <a:ext cx="17202829" cy="7026656"/>
          </a:xfrm>
          <a:prstGeom prst="roundRect">
            <a:avLst/>
          </a:prstGeom>
          <a:solidFill>
            <a:schemeClr val="accent6">
              <a:lumMod val="20000"/>
              <a:lumOff val="80000"/>
            </a:schemeClr>
          </a:solidFill>
        </p:spPr>
        <p:txBody>
          <a:bodyPr anchor="t"/>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zh-TW" altLang="en-US" dirty="0"/>
              <a:t>表 </a:t>
            </a:r>
            <a:r>
              <a:rPr lang="en-US" altLang="zh-TW" dirty="0"/>
              <a:t>3. </a:t>
            </a:r>
            <a:r>
              <a:rPr lang="zh-TW" altLang="en-US" dirty="0"/>
              <a:t>研究中觀察到的惡意破壞的計數；類型 </a:t>
            </a:r>
            <a:r>
              <a:rPr lang="en-US" altLang="zh-TW" dirty="0"/>
              <a:t>1 </a:t>
            </a:r>
            <a:r>
              <a:rPr lang="zh-TW" altLang="en-US" dirty="0"/>
              <a:t>到 </a:t>
            </a:r>
            <a:r>
              <a:rPr lang="en-US" altLang="zh-TW" dirty="0"/>
              <a:t>6 </a:t>
            </a:r>
            <a:r>
              <a:rPr lang="zh-TW" altLang="en-US" dirty="0"/>
              <a:t>是引言中給予「六大」（</a:t>
            </a:r>
            <a:r>
              <a:rPr lang="en-US" altLang="zh-TW" dirty="0"/>
              <a:t>big six</a:t>
            </a:r>
            <a:r>
              <a:rPr lang="zh-TW" altLang="en-US" dirty="0"/>
              <a:t>）。</a:t>
            </a:r>
          </a:p>
        </p:txBody>
      </p:sp>
      <p:graphicFrame>
        <p:nvGraphicFramePr>
          <p:cNvPr id="14" name="表格 13">
            <a:extLst>
              <a:ext uri="{FF2B5EF4-FFF2-40B4-BE49-F238E27FC236}">
                <a16:creationId xmlns:a16="http://schemas.microsoft.com/office/drawing/2014/main" id="{9CA88C62-3347-255B-B33E-6AEF6DEADB60}"/>
              </a:ext>
            </a:extLst>
          </p:cNvPr>
          <p:cNvGraphicFramePr>
            <a:graphicFrameLocks noGrp="1"/>
          </p:cNvGraphicFramePr>
          <p:nvPr>
            <p:extLst>
              <p:ext uri="{D42A27DB-BD31-4B8C-83A1-F6EECF244321}">
                <p14:modId xmlns:p14="http://schemas.microsoft.com/office/powerpoint/2010/main" val="2352075693"/>
              </p:ext>
            </p:extLst>
          </p:nvPr>
        </p:nvGraphicFramePr>
        <p:xfrm>
          <a:off x="2424906" y="3104427"/>
          <a:ext cx="13267413" cy="5849991"/>
        </p:xfrm>
        <a:graphic>
          <a:graphicData uri="http://schemas.openxmlformats.org/drawingml/2006/table">
            <a:tbl>
              <a:tblPr firstRow="1" bandRow="1">
                <a:tableStyleId>{5A111915-BE36-4E01-A7E5-04B1672EAD32}</a:tableStyleId>
              </a:tblPr>
              <a:tblGrid>
                <a:gridCol w="1474157">
                  <a:extLst>
                    <a:ext uri="{9D8B030D-6E8A-4147-A177-3AD203B41FA5}">
                      <a16:colId xmlns:a16="http://schemas.microsoft.com/office/drawing/2014/main" val="1805158933"/>
                    </a:ext>
                  </a:extLst>
                </a:gridCol>
                <a:gridCol w="1474157">
                  <a:extLst>
                    <a:ext uri="{9D8B030D-6E8A-4147-A177-3AD203B41FA5}">
                      <a16:colId xmlns:a16="http://schemas.microsoft.com/office/drawing/2014/main" val="3624336893"/>
                    </a:ext>
                  </a:extLst>
                </a:gridCol>
                <a:gridCol w="1474157">
                  <a:extLst>
                    <a:ext uri="{9D8B030D-6E8A-4147-A177-3AD203B41FA5}">
                      <a16:colId xmlns:a16="http://schemas.microsoft.com/office/drawing/2014/main" val="3272739772"/>
                    </a:ext>
                  </a:extLst>
                </a:gridCol>
                <a:gridCol w="1474157">
                  <a:extLst>
                    <a:ext uri="{9D8B030D-6E8A-4147-A177-3AD203B41FA5}">
                      <a16:colId xmlns:a16="http://schemas.microsoft.com/office/drawing/2014/main" val="3912098051"/>
                    </a:ext>
                  </a:extLst>
                </a:gridCol>
                <a:gridCol w="1474157">
                  <a:extLst>
                    <a:ext uri="{9D8B030D-6E8A-4147-A177-3AD203B41FA5}">
                      <a16:colId xmlns:a16="http://schemas.microsoft.com/office/drawing/2014/main" val="783967665"/>
                    </a:ext>
                  </a:extLst>
                </a:gridCol>
                <a:gridCol w="1474157">
                  <a:extLst>
                    <a:ext uri="{9D8B030D-6E8A-4147-A177-3AD203B41FA5}">
                      <a16:colId xmlns:a16="http://schemas.microsoft.com/office/drawing/2014/main" val="2167319692"/>
                    </a:ext>
                  </a:extLst>
                </a:gridCol>
                <a:gridCol w="1474157">
                  <a:extLst>
                    <a:ext uri="{9D8B030D-6E8A-4147-A177-3AD203B41FA5}">
                      <a16:colId xmlns:a16="http://schemas.microsoft.com/office/drawing/2014/main" val="1216036927"/>
                    </a:ext>
                  </a:extLst>
                </a:gridCol>
                <a:gridCol w="1474157">
                  <a:extLst>
                    <a:ext uri="{9D8B030D-6E8A-4147-A177-3AD203B41FA5}">
                      <a16:colId xmlns:a16="http://schemas.microsoft.com/office/drawing/2014/main" val="3238103912"/>
                    </a:ext>
                  </a:extLst>
                </a:gridCol>
                <a:gridCol w="1474157">
                  <a:extLst>
                    <a:ext uri="{9D8B030D-6E8A-4147-A177-3AD203B41FA5}">
                      <a16:colId xmlns:a16="http://schemas.microsoft.com/office/drawing/2014/main" val="2500588194"/>
                    </a:ext>
                  </a:extLst>
                </a:gridCol>
              </a:tblGrid>
              <a:tr h="649999">
                <a:tc gridSpan="9">
                  <a:txBody>
                    <a:bodyPr/>
                    <a:lstStyle/>
                    <a:p>
                      <a:pPr algn="ctr"/>
                      <a:r>
                        <a:rPr lang="en-US" altLang="zh-TW" sz="3200" b="1" i="0" kern="1200" dirty="0">
                          <a:solidFill>
                            <a:schemeClr val="bg1"/>
                          </a:solidFill>
                          <a:effectLst/>
                          <a:latin typeface="+mn-lt"/>
                          <a:ea typeface="+mn-ea"/>
                          <a:cs typeface="+mn-cs"/>
                        </a:rPr>
                        <a:t>Observer 2</a:t>
                      </a:r>
                      <a:endParaRPr lang="zh-TW" altLang="en-US" sz="3200" b="1" dirty="0"/>
                    </a:p>
                  </a:txBody>
                  <a:tcPr/>
                </a:tc>
                <a:tc hMerge="1">
                  <a:txBody>
                    <a:bodyPr/>
                    <a:lstStyle/>
                    <a:p>
                      <a:endParaRPr lang="zh-TW" altLang="en-US" dirty="0"/>
                    </a:p>
                  </a:txBody>
                  <a:tcPr/>
                </a:tc>
                <a:tc hMerge="1">
                  <a:txBody>
                    <a:bodyPr/>
                    <a:lstStyle/>
                    <a:p>
                      <a:endParaRPr lang="zh-TW" altLang="en-US" dirty="0"/>
                    </a:p>
                  </a:txBody>
                  <a:tcPr/>
                </a:tc>
                <a:tc hMerge="1">
                  <a:txBody>
                    <a:bodyPr/>
                    <a:lstStyle/>
                    <a:p>
                      <a:endParaRPr/>
                    </a:p>
                  </a:txBody>
                  <a:tcPr/>
                </a:tc>
                <a:tc hMerge="1">
                  <a:txBody>
                    <a:bodyPr/>
                    <a:lstStyle/>
                    <a:p>
                      <a:endParaRPr lang="zh-TW" altLang="en-US"/>
                    </a:p>
                  </a:txBody>
                  <a:tcPr/>
                </a:tc>
                <a:tc hMerge="1">
                  <a:txBody>
                    <a:bodyPr/>
                    <a:lstStyle/>
                    <a:p>
                      <a:endParaRPr lang="zh-TW" altLang="en-US" dirty="0"/>
                    </a:p>
                  </a:txBody>
                  <a:tcPr/>
                </a:tc>
                <a:tc hMerge="1">
                  <a:txBody>
                    <a:bodyPr/>
                    <a:lstStyle/>
                    <a:p>
                      <a:endParaRPr lang="zh-TW" altLang="en-US" dirty="0"/>
                    </a:p>
                  </a:txBody>
                  <a:tcPr/>
                </a:tc>
                <a:tc hMerge="1">
                  <a:txBody>
                    <a:bodyPr/>
                    <a:lstStyle/>
                    <a:p>
                      <a:endParaRPr lang="zh-TW" altLang="en-US"/>
                    </a:p>
                  </a:txBody>
                  <a:tcPr/>
                </a:tc>
                <a:tc hMerge="1">
                  <a:txBody>
                    <a:bodyPr/>
                    <a:lstStyle/>
                    <a:p>
                      <a:endParaRPr lang="zh-TW" altLang="en-US" dirty="0"/>
                    </a:p>
                  </a:txBody>
                  <a:tcPr/>
                </a:tc>
                <a:extLst>
                  <a:ext uri="{0D108BD9-81ED-4DB2-BD59-A6C34878D82A}">
                    <a16:rowId xmlns:a16="http://schemas.microsoft.com/office/drawing/2014/main" val="2432944784"/>
                  </a:ext>
                </a:extLst>
              </a:tr>
              <a:tr h="649999">
                <a:tc rowSpan="8">
                  <a:txBody>
                    <a:bodyPr/>
                    <a:lstStyle/>
                    <a:p>
                      <a:pPr algn="ctr"/>
                      <a:r>
                        <a:rPr lang="en-US" altLang="zh-TW" sz="3200" b="1" dirty="0"/>
                        <a:t>Observer1</a:t>
                      </a:r>
                      <a:endParaRPr lang="zh-TW" altLang="en-US" sz="3200" b="1" dirty="0"/>
                    </a:p>
                  </a:txBody>
                  <a:tcPr vert="eaVert">
                    <a:solidFill>
                      <a:schemeClr val="accent5">
                        <a:lumMod val="20000"/>
                        <a:lumOff val="80000"/>
                      </a:schemeClr>
                    </a:solidFill>
                  </a:tcPr>
                </a:tc>
                <a:tc>
                  <a:txBody>
                    <a:bodyPr/>
                    <a:lstStyle/>
                    <a:p>
                      <a:pPr algn="ctr"/>
                      <a:r>
                        <a:rPr lang="en-US" altLang="zh-TW" sz="3200" b="1" dirty="0"/>
                        <a:t>Type</a:t>
                      </a:r>
                      <a:endParaRPr lang="zh-TW" altLang="en-US" sz="3200" b="1" dirty="0"/>
                    </a:p>
                  </a:txBody>
                  <a:tcPr>
                    <a:solidFill>
                      <a:schemeClr val="accent5">
                        <a:lumMod val="20000"/>
                        <a:lumOff val="80000"/>
                      </a:schemeClr>
                    </a:solidFill>
                  </a:tcPr>
                </a:tc>
                <a:tc>
                  <a:txBody>
                    <a:bodyPr/>
                    <a:lstStyle/>
                    <a:p>
                      <a:pPr algn="ctr"/>
                      <a:r>
                        <a:rPr lang="en-US" altLang="zh-TW" sz="3200" b="1" dirty="0"/>
                        <a:t>1</a:t>
                      </a:r>
                      <a:endParaRPr lang="zh-TW" altLang="en-US" sz="3200" b="1" dirty="0"/>
                    </a:p>
                  </a:txBody>
                  <a:tcPr>
                    <a:solidFill>
                      <a:schemeClr val="accent5">
                        <a:lumMod val="20000"/>
                        <a:lumOff val="80000"/>
                      </a:schemeClr>
                    </a:solidFill>
                  </a:tcPr>
                </a:tc>
                <a:tc>
                  <a:txBody>
                    <a:bodyPr/>
                    <a:lstStyle/>
                    <a:p>
                      <a:pPr algn="ctr"/>
                      <a:r>
                        <a:rPr lang="en-US" altLang="zh-TW" sz="3200" b="1" dirty="0"/>
                        <a:t>2</a:t>
                      </a:r>
                      <a:endParaRPr lang="zh-TW" altLang="en-US" sz="3200" b="1" dirty="0"/>
                    </a:p>
                  </a:txBody>
                  <a:tcPr>
                    <a:solidFill>
                      <a:schemeClr val="accent5">
                        <a:lumMod val="20000"/>
                        <a:lumOff val="80000"/>
                      </a:schemeClr>
                    </a:solidFill>
                  </a:tcPr>
                </a:tc>
                <a:tc>
                  <a:txBody>
                    <a:bodyPr/>
                    <a:lstStyle/>
                    <a:p>
                      <a:pPr algn="ctr"/>
                      <a:r>
                        <a:rPr lang="en-US" altLang="zh-TW" sz="3200" b="1" dirty="0"/>
                        <a:t>3</a:t>
                      </a:r>
                      <a:endParaRPr lang="zh-TW" altLang="en-US" sz="3200" b="1" dirty="0"/>
                    </a:p>
                  </a:txBody>
                  <a:tcPr>
                    <a:solidFill>
                      <a:schemeClr val="accent5">
                        <a:lumMod val="20000"/>
                        <a:lumOff val="80000"/>
                      </a:schemeClr>
                    </a:solidFill>
                  </a:tcPr>
                </a:tc>
                <a:tc>
                  <a:txBody>
                    <a:bodyPr/>
                    <a:lstStyle/>
                    <a:p>
                      <a:pPr algn="ctr"/>
                      <a:r>
                        <a:rPr lang="en-US" altLang="zh-TW" sz="3200" b="1" dirty="0"/>
                        <a:t>4</a:t>
                      </a:r>
                      <a:endParaRPr lang="zh-TW" altLang="en-US" sz="3200" b="1" dirty="0"/>
                    </a:p>
                  </a:txBody>
                  <a:tcPr>
                    <a:solidFill>
                      <a:schemeClr val="accent5">
                        <a:lumMod val="20000"/>
                        <a:lumOff val="80000"/>
                      </a:schemeClr>
                    </a:solidFill>
                  </a:tcPr>
                </a:tc>
                <a:tc>
                  <a:txBody>
                    <a:bodyPr/>
                    <a:lstStyle/>
                    <a:p>
                      <a:pPr algn="ctr"/>
                      <a:r>
                        <a:rPr lang="en-US" altLang="zh-TW" sz="3200" b="1" dirty="0"/>
                        <a:t>5</a:t>
                      </a:r>
                      <a:endParaRPr lang="zh-TW" altLang="en-US" sz="3200" b="1" dirty="0"/>
                    </a:p>
                  </a:txBody>
                  <a:tcPr>
                    <a:solidFill>
                      <a:schemeClr val="accent5">
                        <a:lumMod val="20000"/>
                        <a:lumOff val="80000"/>
                      </a:schemeClr>
                    </a:solidFill>
                  </a:tcPr>
                </a:tc>
                <a:tc>
                  <a:txBody>
                    <a:bodyPr/>
                    <a:lstStyle/>
                    <a:p>
                      <a:pPr algn="ctr"/>
                      <a:r>
                        <a:rPr lang="en-US" altLang="zh-TW" sz="3200" b="1" dirty="0"/>
                        <a:t>6</a:t>
                      </a:r>
                      <a:endParaRPr lang="zh-TW" altLang="en-US" sz="3200" b="1" dirty="0"/>
                    </a:p>
                  </a:txBody>
                  <a:tcPr>
                    <a:solidFill>
                      <a:schemeClr val="accent5">
                        <a:lumMod val="20000"/>
                        <a:lumOff val="80000"/>
                      </a:schemeClr>
                    </a:solidFill>
                  </a:tcPr>
                </a:tc>
                <a:tc>
                  <a:txBody>
                    <a:bodyPr/>
                    <a:lstStyle/>
                    <a:p>
                      <a:pPr algn="ctr"/>
                      <a:r>
                        <a:rPr lang="en-US" altLang="zh-TW" sz="3200" b="1" dirty="0"/>
                        <a:t>Totals</a:t>
                      </a:r>
                      <a:endParaRPr lang="zh-TW" altLang="en-US" sz="3200" b="1" dirty="0"/>
                    </a:p>
                  </a:txBody>
                  <a:tcPr>
                    <a:solidFill>
                      <a:schemeClr val="accent5">
                        <a:lumMod val="20000"/>
                        <a:lumOff val="80000"/>
                      </a:schemeClr>
                    </a:solidFill>
                  </a:tcPr>
                </a:tc>
                <a:extLst>
                  <a:ext uri="{0D108BD9-81ED-4DB2-BD59-A6C34878D82A}">
                    <a16:rowId xmlns:a16="http://schemas.microsoft.com/office/drawing/2014/main" val="1334065053"/>
                  </a:ext>
                </a:extLst>
              </a:tr>
              <a:tr h="649999">
                <a:tc vMerge="1">
                  <a:txBody>
                    <a:bodyPr/>
                    <a:lstStyle/>
                    <a:p>
                      <a:endParaRPr lang="zh-TW" altLang="en-US" dirty="0"/>
                    </a:p>
                  </a:txBody>
                  <a:tcPr/>
                </a:tc>
                <a:tc>
                  <a:txBody>
                    <a:bodyPr/>
                    <a:lstStyle/>
                    <a:p>
                      <a:pPr algn="ctr"/>
                      <a:r>
                        <a:rPr lang="en-US" altLang="zh-TW" sz="3200" b="1" dirty="0"/>
                        <a:t>1</a:t>
                      </a:r>
                      <a:endParaRPr lang="zh-TW" altLang="en-US" sz="3200" b="1" dirty="0"/>
                    </a:p>
                  </a:txBody>
                  <a:tcPr>
                    <a:solidFill>
                      <a:schemeClr val="accent5">
                        <a:lumMod val="20000"/>
                        <a:lumOff val="80000"/>
                      </a:schemeClr>
                    </a:solidFill>
                  </a:tcPr>
                </a:tc>
                <a:tc>
                  <a:txBody>
                    <a:bodyPr/>
                    <a:lstStyle/>
                    <a:p>
                      <a:pPr algn="ctr"/>
                      <a:r>
                        <a:rPr lang="en-US" altLang="zh-TW" sz="3200" b="1" dirty="0">
                          <a:solidFill>
                            <a:srgbClr val="FF0000"/>
                          </a:solidFill>
                        </a:rPr>
                        <a:t>2</a:t>
                      </a:r>
                      <a:endParaRPr lang="zh-TW" altLang="en-US" sz="3200" b="1" dirty="0">
                        <a:solidFill>
                          <a:srgbClr val="FF0000"/>
                        </a:solidFill>
                      </a:endParaRPr>
                    </a:p>
                  </a:txBody>
                  <a:tcPr>
                    <a:solidFill>
                      <a:schemeClr val="bg1"/>
                    </a:solidFill>
                  </a:tcPr>
                </a:tc>
                <a:tc>
                  <a:txBody>
                    <a:bodyPr/>
                    <a:lstStyle/>
                    <a:p>
                      <a:pPr algn="ctr"/>
                      <a:r>
                        <a:rPr lang="en-US" altLang="zh-TW" sz="3200" b="0" dirty="0"/>
                        <a:t>0</a:t>
                      </a:r>
                      <a:endParaRPr lang="zh-TW" altLang="en-US" sz="3200" b="0" dirty="0"/>
                    </a:p>
                  </a:txBody>
                  <a:tcPr>
                    <a:solidFill>
                      <a:schemeClr val="bg1"/>
                    </a:solidFill>
                  </a:tcPr>
                </a:tc>
                <a:tc>
                  <a:txBody>
                    <a:bodyPr/>
                    <a:lstStyle/>
                    <a:p>
                      <a:pPr algn="ctr"/>
                      <a:r>
                        <a:rPr lang="en-US" altLang="zh-TW" sz="3200" b="0" dirty="0"/>
                        <a:t>0</a:t>
                      </a:r>
                      <a:endParaRPr lang="zh-TW" altLang="en-US" sz="3200" b="0" dirty="0"/>
                    </a:p>
                  </a:txBody>
                  <a:tcPr>
                    <a:solidFill>
                      <a:schemeClr val="bg1"/>
                    </a:solidFill>
                  </a:tcPr>
                </a:tc>
                <a:tc>
                  <a:txBody>
                    <a:bodyPr/>
                    <a:lstStyle/>
                    <a:p>
                      <a:pPr algn="ctr"/>
                      <a:r>
                        <a:rPr lang="en-US" altLang="zh-TW" sz="3200" b="0" dirty="0"/>
                        <a:t>0</a:t>
                      </a:r>
                      <a:endParaRPr lang="zh-TW" altLang="en-US" sz="3200" b="0" dirty="0"/>
                    </a:p>
                  </a:txBody>
                  <a:tcPr>
                    <a:solidFill>
                      <a:schemeClr val="bg1"/>
                    </a:solidFill>
                  </a:tcPr>
                </a:tc>
                <a:tc>
                  <a:txBody>
                    <a:bodyPr/>
                    <a:lstStyle/>
                    <a:p>
                      <a:pPr algn="ctr"/>
                      <a:r>
                        <a:rPr lang="en-US" altLang="zh-TW" sz="3200" b="0" dirty="0"/>
                        <a:t>0</a:t>
                      </a:r>
                      <a:endParaRPr lang="zh-TW" altLang="en-US" sz="3200" b="0" dirty="0"/>
                    </a:p>
                  </a:txBody>
                  <a:tcPr>
                    <a:solidFill>
                      <a:schemeClr val="bg1"/>
                    </a:solidFill>
                  </a:tcPr>
                </a:tc>
                <a:tc>
                  <a:txBody>
                    <a:bodyPr/>
                    <a:lstStyle/>
                    <a:p>
                      <a:pPr algn="ctr"/>
                      <a:r>
                        <a:rPr lang="en-US" altLang="zh-TW" sz="3200" b="0" dirty="0"/>
                        <a:t>1</a:t>
                      </a:r>
                      <a:endParaRPr lang="zh-TW" altLang="en-US" sz="3200" b="0" dirty="0"/>
                    </a:p>
                  </a:txBody>
                  <a:tcPr>
                    <a:solidFill>
                      <a:schemeClr val="bg1"/>
                    </a:solidFill>
                  </a:tcPr>
                </a:tc>
                <a:tc>
                  <a:txBody>
                    <a:bodyPr/>
                    <a:lstStyle/>
                    <a:p>
                      <a:pPr algn="ctr"/>
                      <a:r>
                        <a:rPr lang="en-US" altLang="zh-TW" sz="3200" b="0" dirty="0"/>
                        <a:t>3</a:t>
                      </a:r>
                      <a:endParaRPr lang="zh-TW" altLang="en-US" sz="3200" b="0" dirty="0"/>
                    </a:p>
                  </a:txBody>
                  <a:tcPr>
                    <a:solidFill>
                      <a:schemeClr val="bg1"/>
                    </a:solidFill>
                  </a:tcPr>
                </a:tc>
                <a:extLst>
                  <a:ext uri="{0D108BD9-81ED-4DB2-BD59-A6C34878D82A}">
                    <a16:rowId xmlns:a16="http://schemas.microsoft.com/office/drawing/2014/main" val="4251389430"/>
                  </a:ext>
                </a:extLst>
              </a:tr>
              <a:tr h="649999">
                <a:tc vMerge="1">
                  <a:txBody>
                    <a:bodyPr/>
                    <a:lstStyle/>
                    <a:p>
                      <a:endParaRPr lang="zh-TW" altLang="en-US"/>
                    </a:p>
                  </a:txBody>
                  <a:tcPr/>
                </a:tc>
                <a:tc>
                  <a:txBody>
                    <a:bodyPr/>
                    <a:lstStyle/>
                    <a:p>
                      <a:pPr algn="ctr"/>
                      <a:r>
                        <a:rPr lang="en-US" altLang="zh-TW" sz="3200" b="1" dirty="0"/>
                        <a:t>2</a:t>
                      </a:r>
                    </a:p>
                  </a:txBody>
                  <a:tcPr>
                    <a:solidFill>
                      <a:schemeClr val="accent5">
                        <a:lumMod val="20000"/>
                        <a:lumOff val="80000"/>
                      </a:schemeClr>
                    </a:solidFill>
                  </a:tcPr>
                </a:tc>
                <a:tc>
                  <a:txBody>
                    <a:bodyPr/>
                    <a:lstStyle/>
                    <a:p>
                      <a:pPr algn="ctr"/>
                      <a:r>
                        <a:rPr lang="en-US" altLang="zh-TW" sz="3200" b="0" dirty="0"/>
                        <a:t>0</a:t>
                      </a:r>
                      <a:endParaRPr lang="zh-TW" altLang="en-US" sz="3200" b="0" dirty="0"/>
                    </a:p>
                  </a:txBody>
                  <a:tcPr>
                    <a:solidFill>
                      <a:schemeClr val="bg1"/>
                    </a:solidFill>
                  </a:tcPr>
                </a:tc>
                <a:tc>
                  <a:txBody>
                    <a:bodyPr/>
                    <a:lstStyle/>
                    <a:p>
                      <a:pPr algn="ctr"/>
                      <a:r>
                        <a:rPr lang="en-US" altLang="zh-TW" sz="3200" b="1" dirty="0">
                          <a:solidFill>
                            <a:srgbClr val="FF0000"/>
                          </a:solidFill>
                        </a:rPr>
                        <a:t>1</a:t>
                      </a:r>
                      <a:endParaRPr lang="zh-TW" altLang="en-US" sz="3200" b="1" dirty="0">
                        <a:solidFill>
                          <a:srgbClr val="FF0000"/>
                        </a:solidFill>
                      </a:endParaRPr>
                    </a:p>
                  </a:txBody>
                  <a:tcPr>
                    <a:solidFill>
                      <a:schemeClr val="bg1"/>
                    </a:solidFill>
                  </a:tcPr>
                </a:tc>
                <a:tc>
                  <a:txBody>
                    <a:bodyPr/>
                    <a:lstStyle/>
                    <a:p>
                      <a:pPr algn="ctr"/>
                      <a:r>
                        <a:rPr lang="en-US" altLang="zh-TW" sz="3200" b="0" dirty="0"/>
                        <a:t>0</a:t>
                      </a:r>
                      <a:endParaRPr lang="zh-TW" altLang="en-US" sz="3200" b="0" dirty="0"/>
                    </a:p>
                  </a:txBody>
                  <a:tcPr>
                    <a:solidFill>
                      <a:schemeClr val="bg1"/>
                    </a:solidFill>
                  </a:tcPr>
                </a:tc>
                <a:tc>
                  <a:txBody>
                    <a:bodyPr/>
                    <a:lstStyle/>
                    <a:p>
                      <a:pPr algn="ctr"/>
                      <a:r>
                        <a:rPr lang="en-US" altLang="zh-TW" sz="3200" b="0" dirty="0"/>
                        <a:t>0</a:t>
                      </a:r>
                      <a:endParaRPr lang="zh-TW" altLang="en-US" sz="3200" b="0" dirty="0"/>
                    </a:p>
                  </a:txBody>
                  <a:tcPr>
                    <a:solidFill>
                      <a:schemeClr val="bg1"/>
                    </a:solidFill>
                  </a:tcPr>
                </a:tc>
                <a:tc>
                  <a:txBody>
                    <a:bodyPr/>
                    <a:lstStyle/>
                    <a:p>
                      <a:pPr algn="ctr"/>
                      <a:r>
                        <a:rPr lang="en-US" altLang="zh-TW" sz="3200" b="0" dirty="0"/>
                        <a:t>0</a:t>
                      </a:r>
                      <a:endParaRPr lang="zh-TW" altLang="en-US" sz="3200" b="0" dirty="0"/>
                    </a:p>
                  </a:txBody>
                  <a:tcPr>
                    <a:solidFill>
                      <a:schemeClr val="bg1"/>
                    </a:solidFill>
                  </a:tcPr>
                </a:tc>
                <a:tc>
                  <a:txBody>
                    <a:bodyPr/>
                    <a:lstStyle/>
                    <a:p>
                      <a:pPr algn="ctr"/>
                      <a:r>
                        <a:rPr lang="en-US" altLang="zh-TW" sz="3200" b="0" dirty="0"/>
                        <a:t>0</a:t>
                      </a:r>
                      <a:endParaRPr lang="zh-TW" altLang="en-US" sz="3200" b="0" dirty="0"/>
                    </a:p>
                  </a:txBody>
                  <a:tcPr>
                    <a:solidFill>
                      <a:schemeClr val="bg1"/>
                    </a:solidFill>
                  </a:tcPr>
                </a:tc>
                <a:tc>
                  <a:txBody>
                    <a:bodyPr/>
                    <a:lstStyle/>
                    <a:p>
                      <a:pPr algn="ctr"/>
                      <a:r>
                        <a:rPr lang="en-US" altLang="zh-TW" sz="3200" b="0" dirty="0"/>
                        <a:t>1</a:t>
                      </a:r>
                      <a:endParaRPr lang="zh-TW" altLang="en-US" sz="3200" b="0" dirty="0"/>
                    </a:p>
                  </a:txBody>
                  <a:tcPr>
                    <a:solidFill>
                      <a:schemeClr val="bg1"/>
                    </a:solidFill>
                  </a:tcPr>
                </a:tc>
                <a:extLst>
                  <a:ext uri="{0D108BD9-81ED-4DB2-BD59-A6C34878D82A}">
                    <a16:rowId xmlns:a16="http://schemas.microsoft.com/office/drawing/2014/main" val="1977509580"/>
                  </a:ext>
                </a:extLst>
              </a:tr>
              <a:tr h="649999">
                <a:tc vMerge="1">
                  <a:txBody>
                    <a:bodyPr/>
                    <a:lstStyle/>
                    <a:p>
                      <a:endParaRPr lang="zh-TW" altLang="en-US" dirty="0"/>
                    </a:p>
                  </a:txBody>
                  <a:tcPr/>
                </a:tc>
                <a:tc>
                  <a:txBody>
                    <a:bodyPr/>
                    <a:lstStyle/>
                    <a:p>
                      <a:pPr algn="ctr"/>
                      <a:r>
                        <a:rPr lang="en-US" altLang="zh-TW" sz="3200" b="1" dirty="0"/>
                        <a:t>3</a:t>
                      </a:r>
                      <a:endParaRPr lang="zh-TW" altLang="en-US" sz="3200" b="1" dirty="0"/>
                    </a:p>
                  </a:txBody>
                  <a:tcPr>
                    <a:solidFill>
                      <a:schemeClr val="accent5">
                        <a:lumMod val="20000"/>
                        <a:lumOff val="80000"/>
                      </a:schemeClr>
                    </a:solidFill>
                  </a:tcPr>
                </a:tc>
                <a:tc>
                  <a:txBody>
                    <a:bodyPr/>
                    <a:lstStyle/>
                    <a:p>
                      <a:pPr algn="ctr"/>
                      <a:r>
                        <a:rPr lang="en-US" altLang="zh-TW" sz="3200" b="0" dirty="0"/>
                        <a:t>0</a:t>
                      </a:r>
                      <a:endParaRPr lang="zh-TW" altLang="en-US" sz="3200" b="0" dirty="0"/>
                    </a:p>
                  </a:txBody>
                  <a:tcPr>
                    <a:solidFill>
                      <a:schemeClr val="bg1"/>
                    </a:solidFill>
                  </a:tcPr>
                </a:tc>
                <a:tc>
                  <a:txBody>
                    <a:bodyPr/>
                    <a:lstStyle/>
                    <a:p>
                      <a:pPr algn="ctr"/>
                      <a:r>
                        <a:rPr lang="en-US" altLang="zh-TW" sz="3200" b="0" dirty="0"/>
                        <a:t>0</a:t>
                      </a:r>
                      <a:endParaRPr lang="zh-TW" altLang="en-US" sz="3200" b="0" dirty="0"/>
                    </a:p>
                  </a:txBody>
                  <a:tcPr>
                    <a:solidFill>
                      <a:schemeClr val="bg1"/>
                    </a:solidFill>
                  </a:tcPr>
                </a:tc>
                <a:tc>
                  <a:txBody>
                    <a:bodyPr/>
                    <a:lstStyle/>
                    <a:p>
                      <a:pPr algn="ctr"/>
                      <a:r>
                        <a:rPr lang="en-US" altLang="zh-TW" sz="3200" b="1" dirty="0">
                          <a:solidFill>
                            <a:srgbClr val="FF0000"/>
                          </a:solidFill>
                        </a:rPr>
                        <a:t>2</a:t>
                      </a:r>
                      <a:endParaRPr lang="zh-TW" altLang="en-US" sz="3200" b="1" dirty="0">
                        <a:solidFill>
                          <a:srgbClr val="FF0000"/>
                        </a:solidFill>
                      </a:endParaRPr>
                    </a:p>
                  </a:txBody>
                  <a:tcPr>
                    <a:solidFill>
                      <a:schemeClr val="bg1"/>
                    </a:solidFill>
                  </a:tcPr>
                </a:tc>
                <a:tc>
                  <a:txBody>
                    <a:bodyPr/>
                    <a:lstStyle/>
                    <a:p>
                      <a:pPr algn="ctr"/>
                      <a:r>
                        <a:rPr lang="en-US" altLang="zh-TW" sz="3200" b="0" dirty="0"/>
                        <a:t>0</a:t>
                      </a:r>
                      <a:endParaRPr lang="zh-TW" altLang="en-US" sz="3200" b="0" dirty="0"/>
                    </a:p>
                  </a:txBody>
                  <a:tcPr>
                    <a:solidFill>
                      <a:schemeClr val="bg1"/>
                    </a:solidFill>
                  </a:tcPr>
                </a:tc>
                <a:tc>
                  <a:txBody>
                    <a:bodyPr/>
                    <a:lstStyle/>
                    <a:p>
                      <a:pPr algn="ctr"/>
                      <a:r>
                        <a:rPr lang="en-US" altLang="zh-TW" sz="3200" b="0" dirty="0"/>
                        <a:t>0</a:t>
                      </a:r>
                      <a:endParaRPr lang="zh-TW" altLang="en-US" sz="3200" b="0" dirty="0"/>
                    </a:p>
                  </a:txBody>
                  <a:tcPr>
                    <a:solidFill>
                      <a:schemeClr val="bg1"/>
                    </a:solidFill>
                  </a:tcPr>
                </a:tc>
                <a:tc>
                  <a:txBody>
                    <a:bodyPr/>
                    <a:lstStyle/>
                    <a:p>
                      <a:pPr algn="ctr"/>
                      <a:r>
                        <a:rPr lang="en-US" altLang="zh-TW" sz="3200" b="0" dirty="0"/>
                        <a:t>1</a:t>
                      </a:r>
                      <a:endParaRPr lang="zh-TW" altLang="en-US" sz="3200" b="0" dirty="0"/>
                    </a:p>
                  </a:txBody>
                  <a:tcPr>
                    <a:solidFill>
                      <a:schemeClr val="bg1"/>
                    </a:solidFill>
                  </a:tcPr>
                </a:tc>
                <a:tc>
                  <a:txBody>
                    <a:bodyPr/>
                    <a:lstStyle/>
                    <a:p>
                      <a:pPr algn="ctr"/>
                      <a:r>
                        <a:rPr lang="en-US" altLang="zh-TW" sz="3200" b="0" dirty="0"/>
                        <a:t>3</a:t>
                      </a:r>
                      <a:endParaRPr lang="zh-TW" altLang="en-US" sz="3200" b="0" dirty="0"/>
                    </a:p>
                  </a:txBody>
                  <a:tcPr>
                    <a:solidFill>
                      <a:schemeClr val="bg1"/>
                    </a:solidFill>
                  </a:tcPr>
                </a:tc>
                <a:extLst>
                  <a:ext uri="{0D108BD9-81ED-4DB2-BD59-A6C34878D82A}">
                    <a16:rowId xmlns:a16="http://schemas.microsoft.com/office/drawing/2014/main" val="979791460"/>
                  </a:ext>
                </a:extLst>
              </a:tr>
              <a:tr h="649999">
                <a:tc vMerge="1">
                  <a:txBody>
                    <a:bodyPr/>
                    <a:lstStyle/>
                    <a:p>
                      <a:endParaRPr lang="zh-TW" altLang="en-US" dirty="0"/>
                    </a:p>
                  </a:txBody>
                  <a:tcPr/>
                </a:tc>
                <a:tc>
                  <a:txBody>
                    <a:bodyPr/>
                    <a:lstStyle/>
                    <a:p>
                      <a:pPr algn="ctr"/>
                      <a:r>
                        <a:rPr lang="en-US" altLang="zh-TW" sz="3200" b="1" dirty="0"/>
                        <a:t>4</a:t>
                      </a:r>
                      <a:endParaRPr lang="zh-TW" altLang="en-US" sz="3200" b="1" dirty="0"/>
                    </a:p>
                  </a:txBody>
                  <a:tcPr>
                    <a:solidFill>
                      <a:schemeClr val="accent5">
                        <a:lumMod val="20000"/>
                        <a:lumOff val="80000"/>
                      </a:schemeClr>
                    </a:solidFill>
                  </a:tcPr>
                </a:tc>
                <a:tc>
                  <a:txBody>
                    <a:bodyPr/>
                    <a:lstStyle/>
                    <a:p>
                      <a:pPr algn="ctr"/>
                      <a:r>
                        <a:rPr lang="en-US" altLang="zh-TW" sz="3200" b="0" dirty="0"/>
                        <a:t>0</a:t>
                      </a:r>
                      <a:endParaRPr lang="zh-TW" altLang="en-US" sz="3200" b="0" dirty="0"/>
                    </a:p>
                  </a:txBody>
                  <a:tcPr>
                    <a:solidFill>
                      <a:schemeClr val="bg1"/>
                    </a:solidFill>
                  </a:tcPr>
                </a:tc>
                <a:tc>
                  <a:txBody>
                    <a:bodyPr/>
                    <a:lstStyle/>
                    <a:p>
                      <a:pPr algn="ctr"/>
                      <a:r>
                        <a:rPr lang="en-US" altLang="zh-TW" sz="3200" b="0" dirty="0"/>
                        <a:t>0</a:t>
                      </a:r>
                      <a:endParaRPr lang="zh-TW" altLang="en-US" sz="3200" b="0" dirty="0"/>
                    </a:p>
                  </a:txBody>
                  <a:tcPr>
                    <a:solidFill>
                      <a:schemeClr val="bg1"/>
                    </a:solidFill>
                  </a:tcPr>
                </a:tc>
                <a:tc>
                  <a:txBody>
                    <a:bodyPr/>
                    <a:lstStyle/>
                    <a:p>
                      <a:pPr algn="ctr"/>
                      <a:r>
                        <a:rPr lang="en-US" altLang="zh-TW" sz="3200" b="0" dirty="0"/>
                        <a:t>0</a:t>
                      </a:r>
                      <a:endParaRPr lang="zh-TW" altLang="en-US" sz="3200" b="0" dirty="0"/>
                    </a:p>
                  </a:txBody>
                  <a:tcPr>
                    <a:solidFill>
                      <a:schemeClr val="bg1"/>
                    </a:solidFill>
                  </a:tcPr>
                </a:tc>
                <a:tc>
                  <a:txBody>
                    <a:bodyPr/>
                    <a:lstStyle/>
                    <a:p>
                      <a:pPr algn="ctr"/>
                      <a:r>
                        <a:rPr lang="en-US" altLang="zh-TW" sz="3200" b="1" dirty="0">
                          <a:solidFill>
                            <a:srgbClr val="FF0000"/>
                          </a:solidFill>
                        </a:rPr>
                        <a:t>1</a:t>
                      </a:r>
                      <a:endParaRPr lang="zh-TW" altLang="en-US" sz="3200" b="1" dirty="0">
                        <a:solidFill>
                          <a:srgbClr val="FF0000"/>
                        </a:solidFill>
                      </a:endParaRPr>
                    </a:p>
                  </a:txBody>
                  <a:tcPr>
                    <a:solidFill>
                      <a:schemeClr val="bg1"/>
                    </a:solidFill>
                  </a:tcPr>
                </a:tc>
                <a:tc>
                  <a:txBody>
                    <a:bodyPr/>
                    <a:lstStyle/>
                    <a:p>
                      <a:pPr algn="ctr"/>
                      <a:r>
                        <a:rPr lang="en-US" altLang="zh-TW" sz="3200" b="0" dirty="0"/>
                        <a:t>0</a:t>
                      </a:r>
                      <a:endParaRPr lang="zh-TW" altLang="en-US" sz="3200" b="0" dirty="0"/>
                    </a:p>
                  </a:txBody>
                  <a:tcPr>
                    <a:solidFill>
                      <a:schemeClr val="bg1"/>
                    </a:solidFill>
                  </a:tcPr>
                </a:tc>
                <a:tc>
                  <a:txBody>
                    <a:bodyPr/>
                    <a:lstStyle/>
                    <a:p>
                      <a:pPr algn="ctr"/>
                      <a:r>
                        <a:rPr lang="en-US" altLang="zh-TW" sz="3200" b="0" dirty="0"/>
                        <a:t>0</a:t>
                      </a:r>
                      <a:endParaRPr lang="zh-TW" altLang="en-US" sz="3200" b="0" dirty="0"/>
                    </a:p>
                  </a:txBody>
                  <a:tcPr>
                    <a:solidFill>
                      <a:schemeClr val="bg1"/>
                    </a:solidFill>
                  </a:tcPr>
                </a:tc>
                <a:tc>
                  <a:txBody>
                    <a:bodyPr/>
                    <a:lstStyle/>
                    <a:p>
                      <a:pPr algn="ctr"/>
                      <a:r>
                        <a:rPr lang="en-US" altLang="zh-TW" sz="3200" b="0" dirty="0"/>
                        <a:t>1</a:t>
                      </a:r>
                    </a:p>
                  </a:txBody>
                  <a:tcPr>
                    <a:solidFill>
                      <a:schemeClr val="bg1"/>
                    </a:solidFill>
                  </a:tcPr>
                </a:tc>
                <a:extLst>
                  <a:ext uri="{0D108BD9-81ED-4DB2-BD59-A6C34878D82A}">
                    <a16:rowId xmlns:a16="http://schemas.microsoft.com/office/drawing/2014/main" val="1218929918"/>
                  </a:ext>
                </a:extLst>
              </a:tr>
              <a:tr h="649999">
                <a:tc vMerge="1">
                  <a:txBody>
                    <a:bodyPr/>
                    <a:lstStyle/>
                    <a:p>
                      <a:endParaRPr lang="zh-TW" altLang="en-US" dirty="0"/>
                    </a:p>
                  </a:txBody>
                  <a:tcPr/>
                </a:tc>
                <a:tc>
                  <a:txBody>
                    <a:bodyPr/>
                    <a:lstStyle/>
                    <a:p>
                      <a:pPr algn="ctr"/>
                      <a:r>
                        <a:rPr lang="en-US" altLang="zh-TW" sz="3200" b="1" dirty="0"/>
                        <a:t>5</a:t>
                      </a:r>
                      <a:endParaRPr lang="zh-TW" altLang="en-US" sz="3200" b="1" dirty="0"/>
                    </a:p>
                  </a:txBody>
                  <a:tcPr>
                    <a:solidFill>
                      <a:schemeClr val="accent5">
                        <a:lumMod val="20000"/>
                        <a:lumOff val="80000"/>
                      </a:schemeClr>
                    </a:solidFill>
                  </a:tcPr>
                </a:tc>
                <a:tc>
                  <a:txBody>
                    <a:bodyPr/>
                    <a:lstStyle/>
                    <a:p>
                      <a:pPr algn="ctr"/>
                      <a:r>
                        <a:rPr lang="en-US" altLang="zh-TW" sz="3200" b="0" dirty="0"/>
                        <a:t>1</a:t>
                      </a:r>
                      <a:endParaRPr lang="zh-TW" altLang="en-US" sz="3200" b="0" dirty="0"/>
                    </a:p>
                  </a:txBody>
                  <a:tcPr>
                    <a:solidFill>
                      <a:schemeClr val="bg1"/>
                    </a:solidFill>
                  </a:tcPr>
                </a:tc>
                <a:tc>
                  <a:txBody>
                    <a:bodyPr/>
                    <a:lstStyle/>
                    <a:p>
                      <a:pPr algn="ctr"/>
                      <a:r>
                        <a:rPr lang="en-US" altLang="zh-TW" sz="3200" b="0" dirty="0"/>
                        <a:t>0</a:t>
                      </a:r>
                      <a:endParaRPr lang="zh-TW" altLang="en-US" sz="3200" b="0" dirty="0"/>
                    </a:p>
                  </a:txBody>
                  <a:tcPr>
                    <a:solidFill>
                      <a:schemeClr val="bg1"/>
                    </a:solidFill>
                  </a:tcPr>
                </a:tc>
                <a:tc>
                  <a:txBody>
                    <a:bodyPr/>
                    <a:lstStyle/>
                    <a:p>
                      <a:pPr algn="ctr"/>
                      <a:r>
                        <a:rPr lang="en-US" altLang="zh-TW" sz="3200" b="0" dirty="0"/>
                        <a:t>0</a:t>
                      </a:r>
                      <a:endParaRPr lang="zh-TW" altLang="en-US" sz="3200" b="0" dirty="0"/>
                    </a:p>
                  </a:txBody>
                  <a:tcPr>
                    <a:solidFill>
                      <a:schemeClr val="bg1"/>
                    </a:solidFill>
                  </a:tcPr>
                </a:tc>
                <a:tc>
                  <a:txBody>
                    <a:bodyPr/>
                    <a:lstStyle/>
                    <a:p>
                      <a:pPr algn="ctr"/>
                      <a:r>
                        <a:rPr lang="en-US" altLang="zh-TW" sz="3200" b="0" dirty="0"/>
                        <a:t>0</a:t>
                      </a:r>
                      <a:endParaRPr lang="zh-TW" altLang="en-US" sz="3200" b="0" dirty="0"/>
                    </a:p>
                  </a:txBody>
                  <a:tcPr>
                    <a:solidFill>
                      <a:schemeClr val="bg1"/>
                    </a:solidFill>
                  </a:tcPr>
                </a:tc>
                <a:tc>
                  <a:txBody>
                    <a:bodyPr/>
                    <a:lstStyle/>
                    <a:p>
                      <a:pPr algn="ctr"/>
                      <a:r>
                        <a:rPr lang="en-US" altLang="zh-TW" sz="3200" b="1" dirty="0">
                          <a:solidFill>
                            <a:srgbClr val="FF0000"/>
                          </a:solidFill>
                        </a:rPr>
                        <a:t>8</a:t>
                      </a:r>
                      <a:endParaRPr lang="zh-TW" altLang="en-US" sz="3200" b="1" dirty="0">
                        <a:solidFill>
                          <a:srgbClr val="FF0000"/>
                        </a:solidFill>
                      </a:endParaRPr>
                    </a:p>
                  </a:txBody>
                  <a:tcPr>
                    <a:solidFill>
                      <a:schemeClr val="bg1"/>
                    </a:solidFill>
                  </a:tcPr>
                </a:tc>
                <a:tc>
                  <a:txBody>
                    <a:bodyPr/>
                    <a:lstStyle/>
                    <a:p>
                      <a:pPr algn="ctr"/>
                      <a:r>
                        <a:rPr lang="en-US" altLang="zh-TW" sz="3200" b="0" dirty="0"/>
                        <a:t>1</a:t>
                      </a:r>
                      <a:endParaRPr lang="zh-TW" altLang="en-US" sz="3200" b="0" dirty="0"/>
                    </a:p>
                  </a:txBody>
                  <a:tcPr>
                    <a:solidFill>
                      <a:schemeClr val="bg1"/>
                    </a:solidFill>
                  </a:tcPr>
                </a:tc>
                <a:tc>
                  <a:txBody>
                    <a:bodyPr/>
                    <a:lstStyle/>
                    <a:p>
                      <a:pPr algn="ctr"/>
                      <a:r>
                        <a:rPr lang="en-US" altLang="zh-TW" sz="3200" b="0" dirty="0"/>
                        <a:t>10</a:t>
                      </a:r>
                      <a:endParaRPr lang="zh-TW" altLang="en-US" sz="3200" b="0" dirty="0"/>
                    </a:p>
                  </a:txBody>
                  <a:tcPr>
                    <a:solidFill>
                      <a:schemeClr val="bg1"/>
                    </a:solidFill>
                  </a:tcPr>
                </a:tc>
                <a:extLst>
                  <a:ext uri="{0D108BD9-81ED-4DB2-BD59-A6C34878D82A}">
                    <a16:rowId xmlns:a16="http://schemas.microsoft.com/office/drawing/2014/main" val="1669429446"/>
                  </a:ext>
                </a:extLst>
              </a:tr>
              <a:tr h="649999">
                <a:tc vMerge="1">
                  <a:txBody>
                    <a:bodyPr/>
                    <a:lstStyle/>
                    <a:p>
                      <a:endParaRPr lang="zh-TW" altLang="en-US" dirty="0"/>
                    </a:p>
                  </a:txBody>
                  <a:tcPr/>
                </a:tc>
                <a:tc>
                  <a:txBody>
                    <a:bodyPr/>
                    <a:lstStyle/>
                    <a:p>
                      <a:pPr algn="ctr"/>
                      <a:r>
                        <a:rPr lang="en-US" altLang="zh-TW" sz="3200" b="1" dirty="0"/>
                        <a:t>6</a:t>
                      </a:r>
                      <a:endParaRPr lang="zh-TW" altLang="en-US" sz="3200" b="1" dirty="0"/>
                    </a:p>
                  </a:txBody>
                  <a:tcPr>
                    <a:solidFill>
                      <a:schemeClr val="accent5">
                        <a:lumMod val="20000"/>
                        <a:lumOff val="80000"/>
                      </a:schemeClr>
                    </a:solidFill>
                  </a:tcPr>
                </a:tc>
                <a:tc>
                  <a:txBody>
                    <a:bodyPr/>
                    <a:lstStyle/>
                    <a:p>
                      <a:pPr algn="ctr"/>
                      <a:r>
                        <a:rPr lang="en-US" altLang="zh-TW" sz="3200" b="0" dirty="0"/>
                        <a:t>0</a:t>
                      </a:r>
                      <a:endParaRPr lang="zh-TW" altLang="en-US" sz="3200" b="0" dirty="0"/>
                    </a:p>
                  </a:txBody>
                  <a:tcPr>
                    <a:solidFill>
                      <a:schemeClr val="bg1"/>
                    </a:solidFill>
                  </a:tcPr>
                </a:tc>
                <a:tc>
                  <a:txBody>
                    <a:bodyPr/>
                    <a:lstStyle/>
                    <a:p>
                      <a:pPr algn="ctr"/>
                      <a:r>
                        <a:rPr lang="en-US" altLang="zh-TW" sz="3200" b="0" dirty="0"/>
                        <a:t>0</a:t>
                      </a:r>
                      <a:endParaRPr lang="zh-TW" altLang="en-US" sz="3200" b="0" dirty="0"/>
                    </a:p>
                  </a:txBody>
                  <a:tcPr>
                    <a:solidFill>
                      <a:schemeClr val="bg1"/>
                    </a:solidFill>
                  </a:tcPr>
                </a:tc>
                <a:tc>
                  <a:txBody>
                    <a:bodyPr/>
                    <a:lstStyle/>
                    <a:p>
                      <a:pPr algn="ctr"/>
                      <a:r>
                        <a:rPr lang="en-US" altLang="zh-TW" sz="3200" b="0" dirty="0"/>
                        <a:t>0</a:t>
                      </a:r>
                      <a:endParaRPr lang="zh-TW" altLang="en-US" sz="3200" b="0" dirty="0"/>
                    </a:p>
                  </a:txBody>
                  <a:tcPr>
                    <a:solidFill>
                      <a:schemeClr val="bg1"/>
                    </a:solidFill>
                  </a:tcPr>
                </a:tc>
                <a:tc>
                  <a:txBody>
                    <a:bodyPr/>
                    <a:lstStyle/>
                    <a:p>
                      <a:pPr algn="ctr"/>
                      <a:r>
                        <a:rPr lang="en-US" altLang="zh-TW" sz="3200" b="0" dirty="0"/>
                        <a:t>0</a:t>
                      </a:r>
                      <a:endParaRPr lang="zh-TW" altLang="en-US" sz="3200" b="0" dirty="0"/>
                    </a:p>
                  </a:txBody>
                  <a:tcPr>
                    <a:solidFill>
                      <a:schemeClr val="bg1"/>
                    </a:solidFill>
                  </a:tcPr>
                </a:tc>
                <a:tc>
                  <a:txBody>
                    <a:bodyPr/>
                    <a:lstStyle/>
                    <a:p>
                      <a:pPr algn="ctr"/>
                      <a:r>
                        <a:rPr lang="en-US" altLang="zh-TW" sz="3200" b="0" dirty="0"/>
                        <a:t>0</a:t>
                      </a:r>
                      <a:endParaRPr lang="zh-TW" altLang="en-US" sz="3200" b="0" dirty="0"/>
                    </a:p>
                  </a:txBody>
                  <a:tcPr>
                    <a:solidFill>
                      <a:schemeClr val="bg1"/>
                    </a:solidFill>
                  </a:tcPr>
                </a:tc>
                <a:tc>
                  <a:txBody>
                    <a:bodyPr/>
                    <a:lstStyle/>
                    <a:p>
                      <a:pPr algn="ctr"/>
                      <a:r>
                        <a:rPr lang="en-US" altLang="zh-TW" sz="3200" b="1" dirty="0">
                          <a:solidFill>
                            <a:srgbClr val="FF0000"/>
                          </a:solidFill>
                        </a:rPr>
                        <a:t>1</a:t>
                      </a:r>
                      <a:endParaRPr lang="zh-TW" altLang="en-US" sz="3200" b="1" dirty="0">
                        <a:solidFill>
                          <a:srgbClr val="FF0000"/>
                        </a:solidFill>
                      </a:endParaRPr>
                    </a:p>
                  </a:txBody>
                  <a:tcPr>
                    <a:solidFill>
                      <a:schemeClr val="bg1"/>
                    </a:solidFill>
                  </a:tcPr>
                </a:tc>
                <a:tc>
                  <a:txBody>
                    <a:bodyPr/>
                    <a:lstStyle/>
                    <a:p>
                      <a:pPr algn="ctr"/>
                      <a:r>
                        <a:rPr lang="en-US" altLang="zh-TW" sz="3200" b="0" dirty="0"/>
                        <a:t>1</a:t>
                      </a:r>
                      <a:endParaRPr lang="zh-TW" altLang="en-US" sz="3200" b="0" dirty="0"/>
                    </a:p>
                  </a:txBody>
                  <a:tcPr>
                    <a:solidFill>
                      <a:schemeClr val="bg1"/>
                    </a:solidFill>
                  </a:tcPr>
                </a:tc>
                <a:extLst>
                  <a:ext uri="{0D108BD9-81ED-4DB2-BD59-A6C34878D82A}">
                    <a16:rowId xmlns:a16="http://schemas.microsoft.com/office/drawing/2014/main" val="1996307683"/>
                  </a:ext>
                </a:extLst>
              </a:tr>
              <a:tr h="649999">
                <a:tc vMerge="1">
                  <a:txBody>
                    <a:bodyPr/>
                    <a:lstStyle/>
                    <a:p>
                      <a:endParaRPr lang="zh-TW" altLang="en-US" dirty="0"/>
                    </a:p>
                  </a:txBody>
                  <a:tcPr/>
                </a:tc>
                <a:tc>
                  <a:txBody>
                    <a:bodyPr/>
                    <a:lstStyle/>
                    <a:p>
                      <a:pPr algn="ctr"/>
                      <a:r>
                        <a:rPr lang="en-US" altLang="zh-TW" sz="3200" b="1" dirty="0"/>
                        <a:t>Totals</a:t>
                      </a:r>
                      <a:endParaRPr lang="zh-TW" altLang="en-US" sz="3200" b="1" dirty="0"/>
                    </a:p>
                  </a:txBody>
                  <a:tcPr>
                    <a:solidFill>
                      <a:schemeClr val="accent5">
                        <a:lumMod val="20000"/>
                        <a:lumOff val="80000"/>
                      </a:schemeClr>
                    </a:solidFill>
                  </a:tcPr>
                </a:tc>
                <a:tc>
                  <a:txBody>
                    <a:bodyPr/>
                    <a:lstStyle/>
                    <a:p>
                      <a:pPr algn="ctr"/>
                      <a:r>
                        <a:rPr lang="en-US" altLang="zh-TW" sz="3200" b="0" dirty="0"/>
                        <a:t>3</a:t>
                      </a:r>
                      <a:endParaRPr lang="zh-TW" altLang="en-US" sz="3200" b="0" dirty="0"/>
                    </a:p>
                  </a:txBody>
                  <a:tcPr>
                    <a:solidFill>
                      <a:schemeClr val="bg1"/>
                    </a:solidFill>
                  </a:tcPr>
                </a:tc>
                <a:tc>
                  <a:txBody>
                    <a:bodyPr/>
                    <a:lstStyle/>
                    <a:p>
                      <a:pPr algn="ctr"/>
                      <a:r>
                        <a:rPr lang="en-US" altLang="zh-TW" sz="3200" b="0" dirty="0"/>
                        <a:t>1</a:t>
                      </a:r>
                      <a:endParaRPr lang="zh-TW" altLang="en-US" sz="3200" b="0" dirty="0"/>
                    </a:p>
                  </a:txBody>
                  <a:tcPr>
                    <a:solidFill>
                      <a:schemeClr val="bg1"/>
                    </a:solidFill>
                  </a:tcPr>
                </a:tc>
                <a:tc>
                  <a:txBody>
                    <a:bodyPr/>
                    <a:lstStyle/>
                    <a:p>
                      <a:pPr algn="ctr"/>
                      <a:r>
                        <a:rPr lang="en-US" altLang="zh-TW" sz="3200" b="0" dirty="0"/>
                        <a:t>2</a:t>
                      </a:r>
                      <a:endParaRPr lang="zh-TW" altLang="en-US" sz="3200" b="0" dirty="0"/>
                    </a:p>
                  </a:txBody>
                  <a:tcPr>
                    <a:solidFill>
                      <a:schemeClr val="bg1"/>
                    </a:solidFill>
                  </a:tcPr>
                </a:tc>
                <a:tc>
                  <a:txBody>
                    <a:bodyPr/>
                    <a:lstStyle/>
                    <a:p>
                      <a:pPr algn="ctr"/>
                      <a:r>
                        <a:rPr lang="en-US" altLang="zh-TW" sz="3200" b="0" dirty="0"/>
                        <a:t>1</a:t>
                      </a:r>
                      <a:endParaRPr lang="zh-TW" altLang="en-US" sz="3200" b="0" dirty="0"/>
                    </a:p>
                  </a:txBody>
                  <a:tcPr>
                    <a:solidFill>
                      <a:schemeClr val="bg1"/>
                    </a:solidFill>
                  </a:tcPr>
                </a:tc>
                <a:tc>
                  <a:txBody>
                    <a:bodyPr/>
                    <a:lstStyle/>
                    <a:p>
                      <a:pPr algn="ctr"/>
                      <a:r>
                        <a:rPr lang="en-US" altLang="zh-TW" sz="3200" b="0" dirty="0"/>
                        <a:t>8</a:t>
                      </a:r>
                      <a:endParaRPr lang="zh-TW" altLang="en-US" sz="3200" b="0" dirty="0"/>
                    </a:p>
                  </a:txBody>
                  <a:tcPr>
                    <a:solidFill>
                      <a:schemeClr val="bg1"/>
                    </a:solidFill>
                  </a:tcPr>
                </a:tc>
                <a:tc>
                  <a:txBody>
                    <a:bodyPr/>
                    <a:lstStyle/>
                    <a:p>
                      <a:pPr algn="ctr"/>
                      <a:r>
                        <a:rPr lang="en-US" altLang="zh-TW" sz="3200" b="0" dirty="0"/>
                        <a:t>4</a:t>
                      </a:r>
                      <a:endParaRPr lang="zh-TW" altLang="en-US" sz="3200" b="0" dirty="0"/>
                    </a:p>
                  </a:txBody>
                  <a:tcPr>
                    <a:solidFill>
                      <a:schemeClr val="bg1"/>
                    </a:solidFill>
                  </a:tcPr>
                </a:tc>
                <a:tc>
                  <a:txBody>
                    <a:bodyPr/>
                    <a:lstStyle/>
                    <a:p>
                      <a:pPr algn="ctr"/>
                      <a:r>
                        <a:rPr lang="en-US" altLang="zh-TW" sz="3200" b="0" dirty="0"/>
                        <a:t>19</a:t>
                      </a:r>
                      <a:endParaRPr lang="zh-TW" altLang="en-US" sz="3200" b="0" dirty="0"/>
                    </a:p>
                  </a:txBody>
                  <a:tcPr>
                    <a:solidFill>
                      <a:schemeClr val="bg1"/>
                    </a:solidFill>
                  </a:tcPr>
                </a:tc>
                <a:extLst>
                  <a:ext uri="{0D108BD9-81ED-4DB2-BD59-A6C34878D82A}">
                    <a16:rowId xmlns:a16="http://schemas.microsoft.com/office/drawing/2014/main" val="3555005899"/>
                  </a:ext>
                </a:extLst>
              </a:tr>
            </a:tbl>
          </a:graphicData>
        </a:graphic>
      </p:graphicFrame>
    </p:spTree>
    <p:extLst>
      <p:ext uri="{BB962C8B-B14F-4D97-AF65-F5344CB8AC3E}">
        <p14:creationId xmlns:p14="http://schemas.microsoft.com/office/powerpoint/2010/main" val="2420023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11" name="Freeform 11"/>
          <p:cNvSpPr/>
          <p:nvPr/>
        </p:nvSpPr>
        <p:spPr>
          <a:xfrm rot="1398259">
            <a:off x="1216959" y="-532201"/>
            <a:ext cx="1637940" cy="1289505"/>
          </a:xfrm>
          <a:custGeom>
            <a:avLst/>
            <a:gdLst/>
            <a:ahLst/>
            <a:cxnLst/>
            <a:rect l="l" t="t" r="r" b="b"/>
            <a:pathLst>
              <a:path w="1637940" h="1289505">
                <a:moveTo>
                  <a:pt x="0" y="0"/>
                </a:moveTo>
                <a:lnTo>
                  <a:pt x="1637940" y="0"/>
                </a:lnTo>
                <a:lnTo>
                  <a:pt x="1637940" y="1289505"/>
                </a:lnTo>
                <a:lnTo>
                  <a:pt x="0" y="1289505"/>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12" name="Freeform 12"/>
          <p:cNvSpPr/>
          <p:nvPr/>
        </p:nvSpPr>
        <p:spPr>
          <a:xfrm rot="-1288589">
            <a:off x="9448234" y="2846809"/>
            <a:ext cx="1181173" cy="1561648"/>
          </a:xfrm>
          <a:custGeom>
            <a:avLst/>
            <a:gdLst/>
            <a:ahLst/>
            <a:cxnLst/>
            <a:rect l="l" t="t" r="r" b="b"/>
            <a:pathLst>
              <a:path w="1181173" h="1561648">
                <a:moveTo>
                  <a:pt x="0" y="0"/>
                </a:moveTo>
                <a:lnTo>
                  <a:pt x="1181174" y="0"/>
                </a:lnTo>
                <a:lnTo>
                  <a:pt x="1181174" y="1561647"/>
                </a:lnTo>
                <a:lnTo>
                  <a:pt x="0" y="1561647"/>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13" name="Freeform 13"/>
          <p:cNvSpPr/>
          <p:nvPr/>
        </p:nvSpPr>
        <p:spPr>
          <a:xfrm>
            <a:off x="7420000" y="471189"/>
            <a:ext cx="815228" cy="821200"/>
          </a:xfrm>
          <a:custGeom>
            <a:avLst/>
            <a:gdLst/>
            <a:ahLst/>
            <a:cxnLst/>
            <a:rect l="l" t="t" r="r" b="b"/>
            <a:pathLst>
              <a:path w="815228" h="821200">
                <a:moveTo>
                  <a:pt x="0" y="0"/>
                </a:moveTo>
                <a:lnTo>
                  <a:pt x="815228" y="0"/>
                </a:lnTo>
                <a:lnTo>
                  <a:pt x="815228" y="821200"/>
                </a:lnTo>
                <a:lnTo>
                  <a:pt x="0" y="821200"/>
                </a:lnTo>
                <a:lnTo>
                  <a:pt x="0" y="0"/>
                </a:lnTo>
                <a:close/>
              </a:path>
            </a:pathLst>
          </a:custGeom>
          <a:blipFill>
            <a:blip r:embed="rId6">
              <a:alphaModFix amt="30000"/>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14" name="Freeform 14"/>
          <p:cNvSpPr/>
          <p:nvPr/>
        </p:nvSpPr>
        <p:spPr>
          <a:xfrm>
            <a:off x="-407614" y="2927013"/>
            <a:ext cx="815228" cy="821200"/>
          </a:xfrm>
          <a:custGeom>
            <a:avLst/>
            <a:gdLst/>
            <a:ahLst/>
            <a:cxnLst/>
            <a:rect l="l" t="t" r="r" b="b"/>
            <a:pathLst>
              <a:path w="815228" h="821200">
                <a:moveTo>
                  <a:pt x="0" y="0"/>
                </a:moveTo>
                <a:lnTo>
                  <a:pt x="815228" y="0"/>
                </a:lnTo>
                <a:lnTo>
                  <a:pt x="815228" y="821200"/>
                </a:lnTo>
                <a:lnTo>
                  <a:pt x="0" y="821200"/>
                </a:lnTo>
                <a:lnTo>
                  <a:pt x="0" y="0"/>
                </a:lnTo>
                <a:close/>
              </a:path>
            </a:pathLst>
          </a:custGeom>
          <a:blipFill>
            <a:blip r:embed="rId6">
              <a:alphaModFix amt="30000"/>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16" name="TextBox 9">
            <a:extLst>
              <a:ext uri="{FF2B5EF4-FFF2-40B4-BE49-F238E27FC236}">
                <a16:creationId xmlns:a16="http://schemas.microsoft.com/office/drawing/2014/main" id="{40601AC4-2FC5-9174-90D5-3BF239C6C41C}"/>
              </a:ext>
            </a:extLst>
          </p:cNvPr>
          <p:cNvSpPr txBox="1"/>
          <p:nvPr/>
        </p:nvSpPr>
        <p:spPr>
          <a:xfrm>
            <a:off x="1320967" y="4171132"/>
            <a:ext cx="6099033" cy="1177374"/>
          </a:xfrm>
          <a:prstGeom prst="rect">
            <a:avLst/>
          </a:prstGeom>
        </p:spPr>
        <p:txBody>
          <a:bodyPr lIns="0" tIns="0" rIns="0" bIns="0" rtlCol="0" anchor="t">
            <a:spAutoFit/>
          </a:bodyPr>
          <a:lstStyle/>
          <a:p>
            <a:pPr>
              <a:lnSpc>
                <a:spcPts val="6000"/>
              </a:lnSpc>
            </a:pPr>
            <a:r>
              <a:rPr lang="en-US" altLang="zh-TW" sz="20000">
                <a:solidFill>
                  <a:srgbClr val="FFFFFF"/>
                </a:solidFill>
                <a:latin typeface="Fredoka Bold"/>
              </a:rPr>
              <a:t>06</a:t>
            </a:r>
            <a:endParaRPr lang="en-US" sz="20000">
              <a:solidFill>
                <a:srgbClr val="FFFFFF"/>
              </a:solidFill>
              <a:latin typeface="Fredoka Bold"/>
            </a:endParaRPr>
          </a:p>
        </p:txBody>
      </p:sp>
      <p:grpSp>
        <p:nvGrpSpPr>
          <p:cNvPr id="24" name="Group 2">
            <a:extLst>
              <a:ext uri="{FF2B5EF4-FFF2-40B4-BE49-F238E27FC236}">
                <a16:creationId xmlns:a16="http://schemas.microsoft.com/office/drawing/2014/main" id="{891D38B0-F5C0-F849-1CAC-C5ACF2C2B61F}"/>
              </a:ext>
            </a:extLst>
          </p:cNvPr>
          <p:cNvGrpSpPr/>
          <p:nvPr/>
        </p:nvGrpSpPr>
        <p:grpSpPr>
          <a:xfrm>
            <a:off x="8739444" y="1065163"/>
            <a:ext cx="8566686" cy="8566686"/>
            <a:chOff x="0" y="0"/>
            <a:chExt cx="11422248" cy="11422248"/>
          </a:xfrm>
        </p:grpSpPr>
        <p:grpSp>
          <p:nvGrpSpPr>
            <p:cNvPr id="20" name="Group 3">
              <a:extLst>
                <a:ext uri="{FF2B5EF4-FFF2-40B4-BE49-F238E27FC236}">
                  <a16:creationId xmlns:a16="http://schemas.microsoft.com/office/drawing/2014/main" id="{43F73838-BE99-BD74-20DC-FA1C1E8EB1C9}"/>
                </a:ext>
              </a:extLst>
            </p:cNvPr>
            <p:cNvGrpSpPr/>
            <p:nvPr/>
          </p:nvGrpSpPr>
          <p:grpSpPr>
            <a:xfrm>
              <a:off x="0" y="0"/>
              <a:ext cx="11422248" cy="11422248"/>
              <a:chOff x="0" y="0"/>
              <a:chExt cx="6350000" cy="6350000"/>
            </a:xfrm>
          </p:grpSpPr>
          <p:sp>
            <p:nvSpPr>
              <p:cNvPr id="23" name="Freeform 4">
                <a:extLst>
                  <a:ext uri="{FF2B5EF4-FFF2-40B4-BE49-F238E27FC236}">
                    <a16:creationId xmlns:a16="http://schemas.microsoft.com/office/drawing/2014/main" id="{744B272C-B888-377D-8E71-FD3776CF67A7}"/>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txBody>
              <a:bodyPr/>
              <a:lstStyle/>
              <a:p>
                <a:endParaRPr lang="zh-TW" altLang="en-US"/>
              </a:p>
            </p:txBody>
          </p:sp>
        </p:grpSp>
        <p:grpSp>
          <p:nvGrpSpPr>
            <p:cNvPr id="21" name="Group 5">
              <a:extLst>
                <a:ext uri="{FF2B5EF4-FFF2-40B4-BE49-F238E27FC236}">
                  <a16:creationId xmlns:a16="http://schemas.microsoft.com/office/drawing/2014/main" id="{AA3D10F3-D175-A9E7-56E9-C483E6104227}"/>
                </a:ext>
              </a:extLst>
            </p:cNvPr>
            <p:cNvGrpSpPr/>
            <p:nvPr/>
          </p:nvGrpSpPr>
          <p:grpSpPr>
            <a:xfrm>
              <a:off x="928641" y="909160"/>
              <a:ext cx="9564966" cy="9564966"/>
              <a:chOff x="0" y="0"/>
              <a:chExt cx="6350000" cy="6350000"/>
            </a:xfrm>
          </p:grpSpPr>
          <p:sp>
            <p:nvSpPr>
              <p:cNvPr id="22" name="Freeform 6">
                <a:extLst>
                  <a:ext uri="{FF2B5EF4-FFF2-40B4-BE49-F238E27FC236}">
                    <a16:creationId xmlns:a16="http://schemas.microsoft.com/office/drawing/2014/main" id="{A168354C-24CE-0AAC-7CC3-346862EE2D38}"/>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5882"/>
                </a:srgbClr>
              </a:solidFill>
            </p:spPr>
            <p:txBody>
              <a:bodyPr/>
              <a:lstStyle/>
              <a:p>
                <a:endParaRPr lang="zh-TW" altLang="en-US"/>
              </a:p>
            </p:txBody>
          </p:sp>
        </p:grpSp>
      </p:grpSp>
      <p:sp>
        <p:nvSpPr>
          <p:cNvPr id="26" name="Freeform 7">
            <a:extLst>
              <a:ext uri="{FF2B5EF4-FFF2-40B4-BE49-F238E27FC236}">
                <a16:creationId xmlns:a16="http://schemas.microsoft.com/office/drawing/2014/main" id="{93AB3AF3-3504-02A2-CB09-1C5BD9B16DDA}"/>
              </a:ext>
            </a:extLst>
          </p:cNvPr>
          <p:cNvSpPr/>
          <p:nvPr/>
        </p:nvSpPr>
        <p:spPr>
          <a:xfrm>
            <a:off x="8224440" y="2340343"/>
            <a:ext cx="7760625" cy="7946657"/>
          </a:xfrm>
          <a:custGeom>
            <a:avLst/>
            <a:gdLst/>
            <a:ahLst/>
            <a:cxnLst/>
            <a:rect l="l" t="t" r="r" b="b"/>
            <a:pathLst>
              <a:path w="7760625" h="7946657">
                <a:moveTo>
                  <a:pt x="0" y="0"/>
                </a:moveTo>
                <a:lnTo>
                  <a:pt x="7760625" y="0"/>
                </a:lnTo>
                <a:lnTo>
                  <a:pt x="7760625" y="7946657"/>
                </a:lnTo>
                <a:lnTo>
                  <a:pt x="0" y="7946657"/>
                </a:lnTo>
                <a:lnTo>
                  <a:pt x="0" y="0"/>
                </a:lnTo>
                <a:close/>
              </a:path>
            </a:pathLst>
          </a:custGeom>
          <a:blipFill>
            <a:blip r:embed="rId8"/>
            <a:stretch>
              <a:fillRect b="-55631"/>
            </a:stretch>
          </a:blipFill>
        </p:spPr>
        <p:txBody>
          <a:bodyPr/>
          <a:lstStyle/>
          <a:p>
            <a:endParaRPr lang="zh-TW" altLang="en-US"/>
          </a:p>
        </p:txBody>
      </p:sp>
      <p:sp>
        <p:nvSpPr>
          <p:cNvPr id="3" name="文字方塊 2">
            <a:extLst>
              <a:ext uri="{FF2B5EF4-FFF2-40B4-BE49-F238E27FC236}">
                <a16:creationId xmlns:a16="http://schemas.microsoft.com/office/drawing/2014/main" id="{3012FE9B-7035-A868-5AB9-0048EFC296EB}"/>
              </a:ext>
            </a:extLst>
          </p:cNvPr>
          <p:cNvSpPr txBox="1"/>
          <p:nvPr/>
        </p:nvSpPr>
        <p:spPr>
          <a:xfrm>
            <a:off x="1260199" y="5143500"/>
            <a:ext cx="6023429" cy="1569660"/>
          </a:xfrm>
          <a:prstGeom prst="rect">
            <a:avLst/>
          </a:prstGeom>
          <a:noFill/>
        </p:spPr>
        <p:txBody>
          <a:bodyPr wrap="square" rtlCol="0">
            <a:spAutoFit/>
          </a:bodyPr>
          <a:lstStyle/>
          <a:p>
            <a:r>
              <a:rPr lang="zh-TW" altLang="en-US" sz="9600" dirty="0">
                <a:solidFill>
                  <a:schemeClr val="bg1"/>
                </a:solidFill>
                <a:latin typeface="華康儷宋 Std W3" panose="02020300000000000000" pitchFamily="18" charset="-120"/>
                <a:ea typeface="華康儷宋 Std W3" panose="02020300000000000000" pitchFamily="18" charset="-120"/>
              </a:rPr>
              <a:t>結論</a:t>
            </a:r>
          </a:p>
        </p:txBody>
      </p:sp>
    </p:spTree>
    <p:extLst>
      <p:ext uri="{BB962C8B-B14F-4D97-AF65-F5344CB8AC3E}">
        <p14:creationId xmlns:p14="http://schemas.microsoft.com/office/powerpoint/2010/main" val="272434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8" name="Group 17">
            <a:extLst>
              <a:ext uri="{FF2B5EF4-FFF2-40B4-BE49-F238E27FC236}">
                <a16:creationId xmlns:a16="http://schemas.microsoft.com/office/drawing/2014/main" id="{CF5B8173-60AD-10E6-AC75-1E6752CEB60A}"/>
              </a:ext>
            </a:extLst>
          </p:cNvPr>
          <p:cNvGrpSpPr/>
          <p:nvPr/>
        </p:nvGrpSpPr>
        <p:grpSpPr>
          <a:xfrm>
            <a:off x="14983313" y="9428029"/>
            <a:ext cx="2676720" cy="200365"/>
            <a:chOff x="0" y="9216"/>
            <a:chExt cx="3568956" cy="267153"/>
          </a:xfrm>
        </p:grpSpPr>
        <p:grpSp>
          <p:nvGrpSpPr>
            <p:cNvPr id="5" name="Group 18">
              <a:extLst>
                <a:ext uri="{FF2B5EF4-FFF2-40B4-BE49-F238E27FC236}">
                  <a16:creationId xmlns:a16="http://schemas.microsoft.com/office/drawing/2014/main" id="{C982620F-0EC6-0749-947E-16ABA3819564}"/>
                </a:ext>
              </a:extLst>
            </p:cNvPr>
            <p:cNvGrpSpPr/>
            <p:nvPr/>
          </p:nvGrpSpPr>
          <p:grpSpPr>
            <a:xfrm>
              <a:off x="3301803" y="9216"/>
              <a:ext cx="267153" cy="267153"/>
              <a:chOff x="0" y="0"/>
              <a:chExt cx="6350000" cy="6350000"/>
            </a:xfrm>
          </p:grpSpPr>
          <p:sp>
            <p:nvSpPr>
              <p:cNvPr id="7" name="Freeform 19">
                <a:extLst>
                  <a:ext uri="{FF2B5EF4-FFF2-40B4-BE49-F238E27FC236}">
                    <a16:creationId xmlns:a16="http://schemas.microsoft.com/office/drawing/2014/main" id="{BE64A1B5-D23F-3222-7DD2-D64CEC7575A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sp>
          <p:nvSpPr>
            <p:cNvPr id="6" name="TextBox 20">
              <a:extLst>
                <a:ext uri="{FF2B5EF4-FFF2-40B4-BE49-F238E27FC236}">
                  <a16:creationId xmlns:a16="http://schemas.microsoft.com/office/drawing/2014/main" id="{D1A9166F-D238-6A5E-F4E1-6DF43AD2469D}"/>
                </a:ext>
              </a:extLst>
            </p:cNvPr>
            <p:cNvSpPr txBox="1"/>
            <p:nvPr/>
          </p:nvSpPr>
          <p:spPr>
            <a:xfrm>
              <a:off x="0" y="19050"/>
              <a:ext cx="3088833" cy="257318"/>
            </a:xfrm>
            <a:prstGeom prst="rect">
              <a:avLst/>
            </a:prstGeom>
          </p:spPr>
          <p:txBody>
            <a:bodyPr lIns="0" tIns="0" rIns="0" bIns="0" rtlCol="0" anchor="t">
              <a:spAutoFit/>
            </a:bodyPr>
            <a:lstStyle/>
            <a:p>
              <a:pPr marL="0" marR="0" lvl="0" indent="0" algn="r" defTabSz="914400" rtl="0" eaLnBrk="1" fontAlgn="auto" latinLnBrk="0" hangingPunct="1">
                <a:lnSpc>
                  <a:spcPts val="1400"/>
                </a:lnSpc>
                <a:spcBef>
                  <a:spcPts val="0"/>
                </a:spcBef>
                <a:spcAft>
                  <a:spcPts val="0"/>
                </a:spcAft>
                <a:buClrTx/>
                <a:buSzTx/>
                <a:buFontTx/>
                <a:buNone/>
                <a:tabLst/>
                <a:defRPr/>
              </a:pPr>
              <a:r>
                <a:rPr kumimoji="0" lang="en-US" sz="1400" b="0" i="0" u="none" strike="noStrike" kern="1200" cap="none" spc="70" normalizeH="0" baseline="0" noProof="0">
                  <a:ln>
                    <a:noFill/>
                  </a:ln>
                  <a:solidFill>
                    <a:srgbClr val="FFFFFF"/>
                  </a:solidFill>
                  <a:effectLst/>
                  <a:uLnTx/>
                  <a:uFillTx/>
                  <a:latin typeface="Montserrat Classic Bold"/>
                  <a:ea typeface="+mn-ea"/>
                  <a:cs typeface="+mn-cs"/>
                </a:rPr>
                <a:t>03  </a:t>
              </a:r>
              <a:r>
                <a:rPr kumimoji="0" lang="en-US" sz="1400" b="0" i="0" u="none" strike="noStrike" kern="1200" cap="none" spc="70" normalizeH="0" baseline="0" noProof="0">
                  <a:ln>
                    <a:noFill/>
                  </a:ln>
                  <a:solidFill>
                    <a:srgbClr val="FFFFFF"/>
                  </a:solidFill>
                  <a:effectLst/>
                  <a:uLnTx/>
                  <a:uFillTx/>
                  <a:latin typeface="Montserrat Classic"/>
                  <a:ea typeface="+mn-ea"/>
                  <a:cs typeface="+mn-cs"/>
                </a:rPr>
                <a:t>/  19</a:t>
              </a:r>
            </a:p>
          </p:txBody>
        </p:sp>
      </p:grpSp>
      <p:sp>
        <p:nvSpPr>
          <p:cNvPr id="9" name="內容版面配置區 3">
            <a:extLst>
              <a:ext uri="{FF2B5EF4-FFF2-40B4-BE49-F238E27FC236}">
                <a16:creationId xmlns:a16="http://schemas.microsoft.com/office/drawing/2014/main" id="{6B756E16-C30A-5BF7-8EC8-A81BE826F0FF}"/>
              </a:ext>
            </a:extLst>
          </p:cNvPr>
          <p:cNvSpPr txBox="1">
            <a:spLocks/>
          </p:cNvSpPr>
          <p:nvPr/>
        </p:nvSpPr>
        <p:spPr>
          <a:xfrm>
            <a:off x="256839" y="2066544"/>
            <a:ext cx="17202829" cy="7026656"/>
          </a:xfrm>
          <a:prstGeom prst="roundRect">
            <a:avLst/>
          </a:prstGeom>
          <a:solidFill>
            <a:schemeClr val="bg2">
              <a:lumMod val="90000"/>
            </a:schemeClr>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zh-TW" sz="3200" b="0" i="0" u="none" strike="noStrike" kern="1200" cap="none" spc="0" normalizeH="0" baseline="0" noProof="0" dirty="0">
              <a:ln>
                <a:noFill/>
              </a:ln>
              <a:solidFill>
                <a:prstClr val="black"/>
              </a:solidFill>
              <a:effectLst/>
              <a:uLnTx/>
              <a:uFillTx/>
              <a:latin typeface="華康儷宋 Std W3" panose="02020300000000000000" pitchFamily="18" charset="-120"/>
              <a:ea typeface="華康儷宋 Std W3" panose="02020300000000000000" pitchFamily="18" charset="-120"/>
              <a:cs typeface="+mn-cs"/>
            </a:endParaRPr>
          </a:p>
          <a:p>
            <a:pPr>
              <a:buFont typeface="Arial" panose="020B0604020202020204" pitchFamily="34" charset="0"/>
              <a:buChar char="•"/>
            </a:pPr>
            <a:r>
              <a:rPr lang="zh-TW" altLang="en-US" dirty="0"/>
              <a:t>研究結合</a:t>
            </a:r>
            <a:r>
              <a:rPr lang="en-US" altLang="zh-TW" b="1" dirty="0"/>
              <a:t>IS</a:t>
            </a:r>
            <a:r>
              <a:rPr lang="zh-TW" altLang="en-US" b="1" dirty="0"/>
              <a:t>、職業心理學（</a:t>
            </a:r>
            <a:r>
              <a:rPr lang="en-US" altLang="zh-TW" b="1" dirty="0"/>
              <a:t>Occupational psychology</a:t>
            </a:r>
            <a:r>
              <a:rPr lang="zh-TW" altLang="en-US" b="1" dirty="0"/>
              <a:t>）和計算機科學（</a:t>
            </a:r>
            <a:r>
              <a:rPr lang="en-US" altLang="zh-TW" b="1" dirty="0"/>
              <a:t>Computer science</a:t>
            </a:r>
            <a:r>
              <a:rPr lang="zh-TW" altLang="en-US" b="1" dirty="0"/>
              <a:t>）</a:t>
            </a:r>
          </a:p>
          <a:p>
            <a:pPr>
              <a:buFont typeface="Arial" panose="020B0604020202020204" pitchFamily="34" charset="0"/>
              <a:buChar char="•"/>
            </a:pPr>
            <a:r>
              <a:rPr lang="zh-TW" altLang="en-US" dirty="0"/>
              <a:t>通過</a:t>
            </a:r>
            <a:r>
              <a:rPr lang="zh-TW" altLang="en-US" b="1" dirty="0"/>
              <a:t>觀察法（</a:t>
            </a:r>
            <a:r>
              <a:rPr lang="en-US" altLang="zh-TW" b="1" dirty="0"/>
              <a:t>Observation</a:t>
            </a:r>
            <a:r>
              <a:rPr lang="zh-TW" altLang="en-US" b="1" dirty="0"/>
              <a:t>）和一系列使用者焦點小組（</a:t>
            </a:r>
            <a:r>
              <a:rPr lang="en-US" altLang="zh-TW" b="1" dirty="0"/>
              <a:t>Focus group </a:t>
            </a:r>
            <a:r>
              <a:rPr lang="zh-TW" altLang="en-US" b="1" dirty="0"/>
              <a:t>）</a:t>
            </a:r>
            <a:r>
              <a:rPr lang="zh-TW" altLang="en-US" dirty="0"/>
              <a:t>方法蒐集資料。</a:t>
            </a:r>
          </a:p>
          <a:p>
            <a:pPr>
              <a:buFont typeface="Arial" panose="020B0604020202020204" pitchFamily="34" charset="0"/>
              <a:buChar char="•"/>
            </a:pPr>
            <a:r>
              <a:rPr lang="zh-TW" altLang="en-US" dirty="0"/>
              <a:t>說明</a:t>
            </a:r>
            <a:r>
              <a:rPr lang="zh-TW" altLang="en-US" b="1" dirty="0">
                <a:solidFill>
                  <a:srgbClr val="FF0000"/>
                </a:solidFill>
              </a:rPr>
              <a:t>惡意破壞（</a:t>
            </a:r>
            <a:r>
              <a:rPr lang="en-US" altLang="zh-TW" b="1" dirty="0" err="1">
                <a:solidFill>
                  <a:srgbClr val="FF0000"/>
                </a:solidFill>
              </a:rPr>
              <a:t>Griefing</a:t>
            </a:r>
            <a:r>
              <a:rPr lang="zh-TW" altLang="en-US" b="1" dirty="0">
                <a:solidFill>
                  <a:srgbClr val="FF0000"/>
                </a:solidFill>
              </a:rPr>
              <a:t>）</a:t>
            </a:r>
            <a:r>
              <a:rPr lang="zh-TW" altLang="en-US" dirty="0"/>
              <a:t>行為對虛擬世界的影響、發生原因和應對策略，並確定潛在的目標和加害者。</a:t>
            </a:r>
            <a:endParaRPr lang="en-US" altLang="zh-TW" dirty="0"/>
          </a:p>
          <a:p>
            <a:pPr>
              <a:buFont typeface="Arial" panose="020B0604020202020204" pitchFamily="34" charset="0"/>
              <a:buChar char="•"/>
            </a:pPr>
            <a:endParaRPr lang="zh-TW" altLang="en-US" dirty="0"/>
          </a:p>
          <a:p>
            <a:pPr>
              <a:buFont typeface="Arial" panose="020B0604020202020204" pitchFamily="34" charset="0"/>
              <a:buChar char="•"/>
            </a:pPr>
            <a:r>
              <a:rPr lang="zh-TW" altLang="en-US" b="1" dirty="0"/>
              <a:t>方法限制和未來研究建議 </a:t>
            </a:r>
          </a:p>
          <a:p>
            <a:pPr marL="742950" lvl="1" indent="-285750">
              <a:buFont typeface="Arial" panose="020B0604020202020204" pitchFamily="34" charset="0"/>
              <a:buChar char="•"/>
            </a:pPr>
            <a:r>
              <a:rPr lang="zh-TW" altLang="en-US" sz="3200" dirty="0"/>
              <a:t>若將研究結果衍生其他虛擬遊戲世界中，可能不能充分地反映</a:t>
            </a:r>
            <a:r>
              <a:rPr lang="en-US" altLang="zh-TW" sz="3200" dirty="0"/>
              <a:t>《</a:t>
            </a:r>
            <a:r>
              <a:rPr lang="zh-TW" altLang="en-US" sz="3200" dirty="0"/>
              <a:t>第二人生</a:t>
            </a:r>
            <a:r>
              <a:rPr lang="en-US" altLang="zh-TW" sz="3200" dirty="0"/>
              <a:t>》</a:t>
            </a:r>
            <a:r>
              <a:rPr lang="zh-TW" altLang="en-US" sz="3200" dirty="0"/>
              <a:t>用戶的經驗。</a:t>
            </a:r>
          </a:p>
          <a:p>
            <a:pPr marL="742950" lvl="1" indent="-285750">
              <a:buFont typeface="Arial" panose="020B0604020202020204" pitchFamily="34" charset="0"/>
              <a:buChar char="•"/>
            </a:pPr>
            <a:r>
              <a:rPr lang="zh-TW" altLang="en-US" sz="3200" dirty="0"/>
              <a:t>制定新定量方法（</a:t>
            </a:r>
            <a:r>
              <a:rPr lang="en-US" altLang="zh-TW" sz="3200" dirty="0"/>
              <a:t>Quantitative methods</a:t>
            </a:r>
            <a:r>
              <a:rPr lang="zh-TW" altLang="en-US" sz="3200" dirty="0"/>
              <a:t>）。</a:t>
            </a:r>
          </a:p>
          <a:p>
            <a:pPr marL="742950" lvl="1" indent="-285750">
              <a:buFont typeface="Arial" panose="020B0604020202020204" pitchFamily="34" charset="0"/>
              <a:buChar char="•"/>
            </a:pPr>
            <a:r>
              <a:rPr lang="zh-TW" altLang="en-US" sz="3200" dirty="0"/>
              <a:t>對於霸凌研究而言，虛擬世界提供了潛在的機會。</a:t>
            </a:r>
          </a:p>
          <a:p>
            <a:pPr marL="0" marR="0" lvl="0" indent="0" algn="l" defTabSz="914400" rtl="0" eaLnBrk="1" fontAlgn="auto" latinLnBrk="0" hangingPunct="1">
              <a:lnSpc>
                <a:spcPct val="100000"/>
              </a:lnSpc>
              <a:spcBef>
                <a:spcPct val="20000"/>
              </a:spcBef>
              <a:spcAft>
                <a:spcPts val="0"/>
              </a:spcAft>
              <a:buClrTx/>
              <a:buSzTx/>
              <a:buNone/>
              <a:tabLst/>
              <a:defRPr/>
            </a:pPr>
            <a:endParaRPr kumimoji="0" lang="en-US" altLang="zh-TW" sz="3200" b="0" i="0" u="none" strike="noStrike" kern="1200" cap="none" spc="0" normalizeH="0" baseline="0" noProof="0" dirty="0">
              <a:ln>
                <a:noFill/>
              </a:ln>
              <a:solidFill>
                <a:prstClr val="black"/>
              </a:solidFill>
              <a:effectLst/>
              <a:uLnTx/>
              <a:uFillTx/>
              <a:latin typeface="華康儷宋 Std W3" panose="02020300000000000000" pitchFamily="18" charset="-120"/>
              <a:ea typeface="華康儷宋 Std W3" panose="02020300000000000000" pitchFamily="18" charset="-120"/>
              <a:cs typeface="+mn-cs"/>
            </a:endParaRPr>
          </a:p>
        </p:txBody>
      </p:sp>
      <p:sp>
        <p:nvSpPr>
          <p:cNvPr id="10" name="標題 1">
            <a:extLst>
              <a:ext uri="{FF2B5EF4-FFF2-40B4-BE49-F238E27FC236}">
                <a16:creationId xmlns:a16="http://schemas.microsoft.com/office/drawing/2014/main" id="{67BB29A5-15CA-9BF4-7A88-60546E903BC6}"/>
              </a:ext>
            </a:extLst>
          </p:cNvPr>
          <p:cNvSpPr txBox="1">
            <a:spLocks/>
          </p:cNvSpPr>
          <p:nvPr/>
        </p:nvSpPr>
        <p:spPr>
          <a:xfrm>
            <a:off x="457200" y="274638"/>
            <a:ext cx="162687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TW" altLang="en-US" sz="6000" b="0" i="0" u="none" strike="noStrike" kern="1200" cap="none" spc="0" normalizeH="0" baseline="0" noProof="0" dirty="0">
                <a:ln>
                  <a:noFill/>
                </a:ln>
                <a:solidFill>
                  <a:prstClr val="black"/>
                </a:solidFill>
                <a:effectLst/>
                <a:uLnTx/>
                <a:uFillTx/>
                <a:latin typeface="華康儷宋 Std W5" panose="02020500000000000000" pitchFamily="18" charset="-120"/>
                <a:ea typeface="華康儷宋 Std W5" panose="02020500000000000000" pitchFamily="18" charset="-120"/>
                <a:cs typeface="+mj-cs"/>
              </a:rPr>
              <a:t>結論（</a:t>
            </a:r>
            <a:r>
              <a:rPr kumimoji="0" lang="en-US" altLang="zh-TW" sz="6000" b="0" i="0" u="none" strike="noStrike" kern="1200" cap="none" spc="0" normalizeH="0" baseline="0" noProof="0" dirty="0">
                <a:ln>
                  <a:noFill/>
                </a:ln>
                <a:solidFill>
                  <a:prstClr val="black"/>
                </a:solidFill>
                <a:effectLst/>
                <a:uLnTx/>
                <a:uFillTx/>
                <a:latin typeface="華康儷宋 Std W5" panose="02020500000000000000" pitchFamily="18" charset="-120"/>
                <a:ea typeface="華康儷宋 Std W5" panose="02020500000000000000" pitchFamily="18" charset="-120"/>
                <a:cs typeface="+mj-cs"/>
              </a:rPr>
              <a:t>Conclusion</a:t>
            </a:r>
            <a:r>
              <a:rPr kumimoji="0" lang="zh-TW" altLang="en-US" sz="6000" b="0" i="0" u="none" strike="noStrike" kern="1200" cap="none" spc="0" normalizeH="0" baseline="0" noProof="0" dirty="0">
                <a:ln>
                  <a:noFill/>
                </a:ln>
                <a:solidFill>
                  <a:prstClr val="black"/>
                </a:solidFill>
                <a:effectLst/>
                <a:uLnTx/>
                <a:uFillTx/>
                <a:latin typeface="華康儷宋 Std W5" panose="02020500000000000000" pitchFamily="18" charset="-120"/>
                <a:ea typeface="華康儷宋 Std W5" panose="02020500000000000000" pitchFamily="18" charset="-120"/>
                <a:cs typeface="+mj-cs"/>
              </a:rPr>
              <a:t>） </a:t>
            </a:r>
          </a:p>
        </p:txBody>
      </p:sp>
    </p:spTree>
    <p:extLst>
      <p:ext uri="{BB962C8B-B14F-4D97-AF65-F5344CB8AC3E}">
        <p14:creationId xmlns:p14="http://schemas.microsoft.com/office/powerpoint/2010/main" val="2423859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8" name="Group 17">
            <a:extLst>
              <a:ext uri="{FF2B5EF4-FFF2-40B4-BE49-F238E27FC236}">
                <a16:creationId xmlns:a16="http://schemas.microsoft.com/office/drawing/2014/main" id="{CF5B8173-60AD-10E6-AC75-1E6752CEB60A}"/>
              </a:ext>
            </a:extLst>
          </p:cNvPr>
          <p:cNvGrpSpPr/>
          <p:nvPr/>
        </p:nvGrpSpPr>
        <p:grpSpPr>
          <a:xfrm>
            <a:off x="14983313" y="9428029"/>
            <a:ext cx="2676720" cy="200365"/>
            <a:chOff x="0" y="9216"/>
            <a:chExt cx="3568956" cy="267153"/>
          </a:xfrm>
        </p:grpSpPr>
        <p:grpSp>
          <p:nvGrpSpPr>
            <p:cNvPr id="5" name="Group 18">
              <a:extLst>
                <a:ext uri="{FF2B5EF4-FFF2-40B4-BE49-F238E27FC236}">
                  <a16:creationId xmlns:a16="http://schemas.microsoft.com/office/drawing/2014/main" id="{C982620F-0EC6-0749-947E-16ABA3819564}"/>
                </a:ext>
              </a:extLst>
            </p:cNvPr>
            <p:cNvGrpSpPr/>
            <p:nvPr/>
          </p:nvGrpSpPr>
          <p:grpSpPr>
            <a:xfrm>
              <a:off x="3301803" y="9216"/>
              <a:ext cx="267153" cy="267153"/>
              <a:chOff x="0" y="0"/>
              <a:chExt cx="6350000" cy="6350000"/>
            </a:xfrm>
          </p:grpSpPr>
          <p:sp>
            <p:nvSpPr>
              <p:cNvPr id="7" name="Freeform 19">
                <a:extLst>
                  <a:ext uri="{FF2B5EF4-FFF2-40B4-BE49-F238E27FC236}">
                    <a16:creationId xmlns:a16="http://schemas.microsoft.com/office/drawing/2014/main" id="{BE64A1B5-D23F-3222-7DD2-D64CEC7575A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sp>
          <p:nvSpPr>
            <p:cNvPr id="6" name="TextBox 20">
              <a:extLst>
                <a:ext uri="{FF2B5EF4-FFF2-40B4-BE49-F238E27FC236}">
                  <a16:creationId xmlns:a16="http://schemas.microsoft.com/office/drawing/2014/main" id="{D1A9166F-D238-6A5E-F4E1-6DF43AD2469D}"/>
                </a:ext>
              </a:extLst>
            </p:cNvPr>
            <p:cNvSpPr txBox="1"/>
            <p:nvPr/>
          </p:nvSpPr>
          <p:spPr>
            <a:xfrm>
              <a:off x="0" y="19050"/>
              <a:ext cx="3088833" cy="257318"/>
            </a:xfrm>
            <a:prstGeom prst="rect">
              <a:avLst/>
            </a:prstGeom>
          </p:spPr>
          <p:txBody>
            <a:bodyPr lIns="0" tIns="0" rIns="0" bIns="0" rtlCol="0" anchor="t">
              <a:spAutoFit/>
            </a:bodyPr>
            <a:lstStyle/>
            <a:p>
              <a:pPr marL="0" marR="0" lvl="0" indent="0" algn="r" defTabSz="914400" rtl="0" eaLnBrk="1" fontAlgn="auto" latinLnBrk="0" hangingPunct="1">
                <a:lnSpc>
                  <a:spcPts val="1400"/>
                </a:lnSpc>
                <a:spcBef>
                  <a:spcPts val="0"/>
                </a:spcBef>
                <a:spcAft>
                  <a:spcPts val="0"/>
                </a:spcAft>
                <a:buClrTx/>
                <a:buSzTx/>
                <a:buFontTx/>
                <a:buNone/>
                <a:tabLst/>
                <a:defRPr/>
              </a:pPr>
              <a:r>
                <a:rPr kumimoji="0" lang="en-US" sz="1400" b="0" i="0" u="none" strike="noStrike" kern="1200" cap="none" spc="70" normalizeH="0" baseline="0" noProof="0">
                  <a:ln>
                    <a:noFill/>
                  </a:ln>
                  <a:solidFill>
                    <a:srgbClr val="FFFFFF"/>
                  </a:solidFill>
                  <a:effectLst/>
                  <a:uLnTx/>
                  <a:uFillTx/>
                  <a:latin typeface="Montserrat Classic Bold"/>
                  <a:ea typeface="+mn-ea"/>
                  <a:cs typeface="+mn-cs"/>
                </a:rPr>
                <a:t>03  </a:t>
              </a:r>
              <a:r>
                <a:rPr kumimoji="0" lang="en-US" sz="1400" b="0" i="0" u="none" strike="noStrike" kern="1200" cap="none" spc="70" normalizeH="0" baseline="0" noProof="0">
                  <a:ln>
                    <a:noFill/>
                  </a:ln>
                  <a:solidFill>
                    <a:srgbClr val="FFFFFF"/>
                  </a:solidFill>
                  <a:effectLst/>
                  <a:uLnTx/>
                  <a:uFillTx/>
                  <a:latin typeface="Montserrat Classic"/>
                  <a:ea typeface="+mn-ea"/>
                  <a:cs typeface="+mn-cs"/>
                </a:rPr>
                <a:t>/  19</a:t>
              </a:r>
            </a:p>
          </p:txBody>
        </p:sp>
      </p:grpSp>
      <p:sp>
        <p:nvSpPr>
          <p:cNvPr id="9" name="內容版面配置區 3">
            <a:extLst>
              <a:ext uri="{FF2B5EF4-FFF2-40B4-BE49-F238E27FC236}">
                <a16:creationId xmlns:a16="http://schemas.microsoft.com/office/drawing/2014/main" id="{03A2EB3D-9BBF-840D-98E2-4C20839DC0CA}"/>
              </a:ext>
            </a:extLst>
          </p:cNvPr>
          <p:cNvSpPr txBox="1">
            <a:spLocks/>
          </p:cNvSpPr>
          <p:nvPr/>
        </p:nvSpPr>
        <p:spPr>
          <a:xfrm>
            <a:off x="457200" y="2044885"/>
            <a:ext cx="5603358" cy="6855326"/>
          </a:xfrm>
          <a:prstGeom prst="roundRect">
            <a:avLst/>
          </a:prstGeom>
          <a:solidFill>
            <a:schemeClr val="accent6">
              <a:lumMod val="20000"/>
              <a:lumOff val="80000"/>
            </a:schemeClr>
          </a:solidFill>
        </p:spPr>
        <p:txBody>
          <a:bodyPr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zh-TW" altLang="en-US" b="1" dirty="0"/>
              <a:t>資料蒐集</a:t>
            </a:r>
            <a:endParaRPr lang="en-US" altLang="zh-TW" b="1" dirty="0"/>
          </a:p>
          <a:p>
            <a:pPr>
              <a:buFont typeface="Arial" panose="020B0604020202020204" pitchFamily="34" charset="0"/>
              <a:buChar char="•"/>
            </a:pPr>
            <a:endParaRPr lang="en-US" altLang="zh-TW" dirty="0"/>
          </a:p>
          <a:p>
            <a:pPr>
              <a:lnSpc>
                <a:spcPct val="150000"/>
              </a:lnSpc>
            </a:pPr>
            <a:r>
              <a:rPr lang="zh-TW" altLang="en-US" dirty="0"/>
              <a:t>研究前遊戲背景了解</a:t>
            </a:r>
          </a:p>
          <a:p>
            <a:pPr>
              <a:lnSpc>
                <a:spcPct val="150000"/>
              </a:lnSpc>
            </a:pPr>
            <a:r>
              <a:rPr lang="zh-TW" altLang="en-US" dirty="0"/>
              <a:t>觀察組（</a:t>
            </a:r>
            <a:r>
              <a:rPr lang="en-US" altLang="zh-TW" dirty="0"/>
              <a:t>Observation</a:t>
            </a:r>
            <a:r>
              <a:rPr lang="zh-TW" altLang="en-US" dirty="0"/>
              <a:t>）</a:t>
            </a:r>
          </a:p>
          <a:p>
            <a:pPr>
              <a:lnSpc>
                <a:spcPct val="150000"/>
              </a:lnSpc>
            </a:pPr>
            <a:r>
              <a:rPr lang="zh-TW" altLang="en-US" dirty="0"/>
              <a:t>焦點小組（</a:t>
            </a:r>
            <a:r>
              <a:rPr lang="en-US" altLang="zh-TW" dirty="0"/>
              <a:t>Focus group</a:t>
            </a:r>
            <a:r>
              <a:rPr lang="zh-TW" altLang="en-US" dirty="0"/>
              <a:t>）</a:t>
            </a:r>
          </a:p>
        </p:txBody>
      </p:sp>
      <p:sp>
        <p:nvSpPr>
          <p:cNvPr id="10" name="標題 1">
            <a:extLst>
              <a:ext uri="{FF2B5EF4-FFF2-40B4-BE49-F238E27FC236}">
                <a16:creationId xmlns:a16="http://schemas.microsoft.com/office/drawing/2014/main" id="{B2FB7E2C-75A3-0F91-C048-5FC5798759ED}"/>
              </a:ext>
            </a:extLst>
          </p:cNvPr>
          <p:cNvSpPr txBox="1">
            <a:spLocks/>
          </p:cNvSpPr>
          <p:nvPr/>
        </p:nvSpPr>
        <p:spPr>
          <a:xfrm>
            <a:off x="457200" y="274638"/>
            <a:ext cx="162687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TW" altLang="en-US" sz="6000" dirty="0">
                <a:solidFill>
                  <a:prstClr val="black"/>
                </a:solidFill>
                <a:latin typeface="華康儷宋 Std W5" panose="02020500000000000000" pitchFamily="18" charset="-120"/>
                <a:ea typeface="華康儷宋 Std W5" panose="02020500000000000000" pitchFamily="18" charset="-120"/>
              </a:rPr>
              <a:t>研究方法</a:t>
            </a:r>
            <a:r>
              <a:rPr kumimoji="0" lang="zh-TW" altLang="en-US" sz="6000" b="0" i="0" u="none" strike="noStrike" kern="1200" cap="none" spc="0" normalizeH="0" baseline="0" noProof="0" dirty="0">
                <a:ln>
                  <a:noFill/>
                </a:ln>
                <a:solidFill>
                  <a:prstClr val="black"/>
                </a:solidFill>
                <a:effectLst/>
                <a:uLnTx/>
                <a:uFillTx/>
                <a:latin typeface="華康儷宋 Std W5" panose="02020500000000000000" pitchFamily="18" charset="-120"/>
                <a:ea typeface="華康儷宋 Std W5" panose="02020500000000000000" pitchFamily="18" charset="-120"/>
                <a:cs typeface="+mj-cs"/>
              </a:rPr>
              <a:t> </a:t>
            </a:r>
          </a:p>
        </p:txBody>
      </p:sp>
      <p:sp>
        <p:nvSpPr>
          <p:cNvPr id="2" name="內容版面配置區 3">
            <a:extLst>
              <a:ext uri="{FF2B5EF4-FFF2-40B4-BE49-F238E27FC236}">
                <a16:creationId xmlns:a16="http://schemas.microsoft.com/office/drawing/2014/main" id="{91B133EC-760A-A83B-4676-51E155C9CCD7}"/>
              </a:ext>
            </a:extLst>
          </p:cNvPr>
          <p:cNvSpPr txBox="1">
            <a:spLocks/>
          </p:cNvSpPr>
          <p:nvPr/>
        </p:nvSpPr>
        <p:spPr>
          <a:xfrm>
            <a:off x="6448926" y="2044885"/>
            <a:ext cx="10610009" cy="6855326"/>
          </a:xfrm>
          <a:prstGeom prst="roundRect">
            <a:avLst/>
          </a:prstGeom>
          <a:solidFill>
            <a:schemeClr val="accent6">
              <a:lumMod val="20000"/>
              <a:lumOff val="80000"/>
            </a:schemeClr>
          </a:solidFill>
        </p:spPr>
        <p:txBody>
          <a:bodyPr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altLang="zh-TW" b="1" dirty="0"/>
          </a:p>
          <a:p>
            <a:r>
              <a:rPr lang="zh-TW" altLang="en-US" b="1" dirty="0"/>
              <a:t>研究前遊戲背景與文化探索</a:t>
            </a:r>
          </a:p>
          <a:p>
            <a:pPr>
              <a:lnSpc>
                <a:spcPct val="150000"/>
              </a:lnSpc>
              <a:buFont typeface="Arial" panose="020B0604020202020204" pitchFamily="34" charset="0"/>
              <a:buChar char="•"/>
            </a:pPr>
            <a:r>
              <a:rPr lang="zh-TW" altLang="en-US" b="1" dirty="0"/>
              <a:t>時間</a:t>
            </a:r>
            <a:endParaRPr lang="en-US" altLang="zh-TW" b="1" dirty="0"/>
          </a:p>
          <a:p>
            <a:pPr>
              <a:lnSpc>
                <a:spcPct val="150000"/>
              </a:lnSpc>
            </a:pPr>
            <a:r>
              <a:rPr lang="zh-TW" altLang="en-US" dirty="0"/>
              <a:t>研究開始前，其一位作者花費約</a:t>
            </a:r>
            <a:r>
              <a:rPr lang="en-US" altLang="zh-TW" dirty="0"/>
              <a:t>6</a:t>
            </a:r>
            <a:r>
              <a:rPr lang="zh-TW" altLang="en-US" dirty="0"/>
              <a:t>個月，每天約</a:t>
            </a:r>
            <a:r>
              <a:rPr lang="en-US" altLang="zh-TW" dirty="0"/>
              <a:t>1</a:t>
            </a:r>
            <a:r>
              <a:rPr lang="zh-TW" altLang="en-US" dirty="0"/>
              <a:t>小時。</a:t>
            </a:r>
          </a:p>
          <a:p>
            <a:pPr>
              <a:lnSpc>
                <a:spcPct val="150000"/>
              </a:lnSpc>
              <a:buFont typeface="Arial" panose="020B0604020202020204" pitchFamily="34" charset="0"/>
              <a:buChar char="•"/>
            </a:pPr>
            <a:r>
              <a:rPr lang="zh-TW" altLang="en-US" b="1" dirty="0"/>
              <a:t>目的</a:t>
            </a:r>
            <a:endParaRPr lang="en-US" altLang="zh-TW" b="1" dirty="0"/>
          </a:p>
          <a:p>
            <a:pPr>
              <a:lnSpc>
                <a:spcPct val="150000"/>
              </a:lnSpc>
            </a:pPr>
            <a:r>
              <a:rPr lang="zh-TW" altLang="en-US" dirty="0"/>
              <a:t>瞭解</a:t>
            </a:r>
            <a:r>
              <a:rPr lang="en-US" altLang="zh-TW" dirty="0"/>
              <a:t>《</a:t>
            </a:r>
            <a:r>
              <a:rPr lang="zh-TW" altLang="en-US" dirty="0"/>
              <a:t>第二人生</a:t>
            </a:r>
            <a:r>
              <a:rPr lang="en-US" altLang="zh-TW" dirty="0"/>
              <a:t>》</a:t>
            </a:r>
            <a:r>
              <a:rPr lang="zh-TW" altLang="en-US" dirty="0"/>
              <a:t>遊戲介面和居民文化。</a:t>
            </a:r>
          </a:p>
          <a:p>
            <a:pPr>
              <a:lnSpc>
                <a:spcPct val="150000"/>
              </a:lnSpc>
              <a:buFont typeface="Arial" panose="020B0604020202020204" pitchFamily="34" charset="0"/>
              <a:buChar char="•"/>
            </a:pPr>
            <a:r>
              <a:rPr lang="zh-TW" altLang="en-US" dirty="0"/>
              <a:t>經</a:t>
            </a:r>
            <a:r>
              <a:rPr lang="en-US" altLang="zh-TW" dirty="0"/>
              <a:t>Linden Lab</a:t>
            </a:r>
            <a:r>
              <a:rPr lang="zh-TW" altLang="en-US" dirty="0"/>
              <a:t>授權研究。</a:t>
            </a:r>
          </a:p>
        </p:txBody>
      </p:sp>
    </p:spTree>
    <p:extLst>
      <p:ext uri="{BB962C8B-B14F-4D97-AF65-F5344CB8AC3E}">
        <p14:creationId xmlns:p14="http://schemas.microsoft.com/office/powerpoint/2010/main" val="2177400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8" name="Group 17">
            <a:extLst>
              <a:ext uri="{FF2B5EF4-FFF2-40B4-BE49-F238E27FC236}">
                <a16:creationId xmlns:a16="http://schemas.microsoft.com/office/drawing/2014/main" id="{CF5B8173-60AD-10E6-AC75-1E6752CEB60A}"/>
              </a:ext>
            </a:extLst>
          </p:cNvPr>
          <p:cNvGrpSpPr/>
          <p:nvPr/>
        </p:nvGrpSpPr>
        <p:grpSpPr>
          <a:xfrm>
            <a:off x="14983313" y="9428029"/>
            <a:ext cx="2676720" cy="200365"/>
            <a:chOff x="0" y="9216"/>
            <a:chExt cx="3568956" cy="267153"/>
          </a:xfrm>
        </p:grpSpPr>
        <p:grpSp>
          <p:nvGrpSpPr>
            <p:cNvPr id="5" name="Group 18">
              <a:extLst>
                <a:ext uri="{FF2B5EF4-FFF2-40B4-BE49-F238E27FC236}">
                  <a16:creationId xmlns:a16="http://schemas.microsoft.com/office/drawing/2014/main" id="{C982620F-0EC6-0749-947E-16ABA3819564}"/>
                </a:ext>
              </a:extLst>
            </p:cNvPr>
            <p:cNvGrpSpPr/>
            <p:nvPr/>
          </p:nvGrpSpPr>
          <p:grpSpPr>
            <a:xfrm>
              <a:off x="3301803" y="9216"/>
              <a:ext cx="267153" cy="267153"/>
              <a:chOff x="0" y="0"/>
              <a:chExt cx="6350000" cy="6350000"/>
            </a:xfrm>
          </p:grpSpPr>
          <p:sp>
            <p:nvSpPr>
              <p:cNvPr id="7" name="Freeform 19">
                <a:extLst>
                  <a:ext uri="{FF2B5EF4-FFF2-40B4-BE49-F238E27FC236}">
                    <a16:creationId xmlns:a16="http://schemas.microsoft.com/office/drawing/2014/main" id="{BE64A1B5-D23F-3222-7DD2-D64CEC7575A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endParaRPr lang="zh-TW" altLang="en-US"/>
              </a:p>
            </p:txBody>
          </p:sp>
        </p:grpSp>
        <p:sp>
          <p:nvSpPr>
            <p:cNvPr id="6" name="TextBox 20">
              <a:extLst>
                <a:ext uri="{FF2B5EF4-FFF2-40B4-BE49-F238E27FC236}">
                  <a16:creationId xmlns:a16="http://schemas.microsoft.com/office/drawing/2014/main" id="{D1A9166F-D238-6A5E-F4E1-6DF43AD2469D}"/>
                </a:ext>
              </a:extLst>
            </p:cNvPr>
            <p:cNvSpPr txBox="1"/>
            <p:nvPr/>
          </p:nvSpPr>
          <p:spPr>
            <a:xfrm>
              <a:off x="0" y="19050"/>
              <a:ext cx="3088833" cy="257318"/>
            </a:xfrm>
            <a:prstGeom prst="rect">
              <a:avLst/>
            </a:prstGeom>
          </p:spPr>
          <p:txBody>
            <a:bodyPr lIns="0" tIns="0" rIns="0" bIns="0" rtlCol="0" anchor="t">
              <a:spAutoFit/>
            </a:bodyPr>
            <a:lstStyle/>
            <a:p>
              <a:pPr algn="r">
                <a:lnSpc>
                  <a:spcPts val="1400"/>
                </a:lnSpc>
              </a:pPr>
              <a:r>
                <a:rPr lang="en-US" sz="1400" spc="70">
                  <a:solidFill>
                    <a:srgbClr val="FFFFFF"/>
                  </a:solidFill>
                  <a:latin typeface="Montserrat Classic Bold"/>
                </a:rPr>
                <a:t>03  </a:t>
              </a:r>
              <a:r>
                <a:rPr lang="en-US" sz="1400" spc="70">
                  <a:solidFill>
                    <a:srgbClr val="FFFFFF"/>
                  </a:solidFill>
                  <a:latin typeface="Montserrat Classic"/>
                </a:rPr>
                <a:t>/  19</a:t>
              </a:r>
            </a:p>
          </p:txBody>
        </p:sp>
      </p:grpSp>
      <p:sp>
        <p:nvSpPr>
          <p:cNvPr id="9" name="內容版面配置區 3">
            <a:extLst>
              <a:ext uri="{FF2B5EF4-FFF2-40B4-BE49-F238E27FC236}">
                <a16:creationId xmlns:a16="http://schemas.microsoft.com/office/drawing/2014/main" id="{03A2EB3D-9BBF-840D-98E2-4C20839DC0CA}"/>
              </a:ext>
            </a:extLst>
          </p:cNvPr>
          <p:cNvSpPr txBox="1">
            <a:spLocks/>
          </p:cNvSpPr>
          <p:nvPr/>
        </p:nvSpPr>
        <p:spPr>
          <a:xfrm>
            <a:off x="457199" y="2066544"/>
            <a:ext cx="17202829" cy="7026656"/>
          </a:xfrm>
          <a:prstGeom prst="roundRect">
            <a:avLst/>
          </a:prstGeom>
          <a:solidFill>
            <a:schemeClr val="accent6">
              <a:lumMod val="20000"/>
              <a:lumOff val="80000"/>
            </a:schemeClr>
          </a:solidFill>
        </p:spPr>
        <p:txBody>
          <a:bodyPr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zh-TW" dirty="0">
              <a:latin typeface="華康儷宋 Std W3" panose="02020300000000000000" pitchFamily="18" charset="-120"/>
              <a:ea typeface="華康儷宋 Std W3" panose="02020300000000000000" pitchFamily="18" charset="-120"/>
            </a:endParaRPr>
          </a:p>
          <a:p>
            <a:pPr>
              <a:buFont typeface="Arial" panose="020B0604020202020204" pitchFamily="34" charset="0"/>
              <a:buChar char="•"/>
            </a:pPr>
            <a:r>
              <a:rPr lang="zh-TW" altLang="en-US" dirty="0"/>
              <a:t>每周：</a:t>
            </a:r>
            <a:r>
              <a:rPr lang="en-US" altLang="zh-TW" dirty="0"/>
              <a:t>5</a:t>
            </a:r>
            <a:r>
              <a:rPr lang="zh-TW" altLang="en-US" dirty="0"/>
              <a:t>天。</a:t>
            </a:r>
          </a:p>
          <a:p>
            <a:pPr>
              <a:buFont typeface="Arial" panose="020B0604020202020204" pitchFamily="34" charset="0"/>
              <a:buChar char="•"/>
            </a:pPr>
            <a:r>
              <a:rPr lang="zh-TW" altLang="en-US" dirty="0"/>
              <a:t>每天：</a:t>
            </a:r>
            <a:r>
              <a:rPr lang="en-US" altLang="zh-TW" dirty="0"/>
              <a:t>3</a:t>
            </a:r>
            <a:r>
              <a:rPr lang="zh-TW" altLang="en-US" dirty="0"/>
              <a:t>小時，分別是早上、下午、晚上各</a:t>
            </a:r>
            <a:r>
              <a:rPr lang="en-US" altLang="zh-TW" dirty="0"/>
              <a:t>1</a:t>
            </a:r>
            <a:r>
              <a:rPr lang="zh-TW" altLang="en-US" dirty="0"/>
              <a:t>小時。</a:t>
            </a:r>
          </a:p>
          <a:p>
            <a:pPr>
              <a:buFont typeface="Arial" panose="020B0604020202020204" pitchFamily="34" charset="0"/>
              <a:buChar char="•"/>
            </a:pPr>
            <a:r>
              <a:rPr lang="zh-TW" altLang="en-US" dirty="0"/>
              <a:t>地點：遊戲地圖中</a:t>
            </a:r>
            <a:r>
              <a:rPr lang="en-US" altLang="zh-TW" dirty="0"/>
              <a:t>《</a:t>
            </a:r>
            <a:r>
              <a:rPr lang="zh-TW" altLang="en-US" dirty="0"/>
              <a:t>第二人生</a:t>
            </a:r>
            <a:r>
              <a:rPr lang="en-US" altLang="zh-TW" dirty="0"/>
              <a:t>》</a:t>
            </a:r>
            <a:r>
              <a:rPr lang="zh-TW" altLang="en-US" dirty="0"/>
              <a:t>使用者人數聚集較多的區域。</a:t>
            </a:r>
            <a:endParaRPr lang="en-US" altLang="zh-TW" dirty="0"/>
          </a:p>
          <a:p>
            <a:pPr>
              <a:buFont typeface="Arial" panose="020B0604020202020204" pitchFamily="34" charset="0"/>
              <a:buChar char="•"/>
            </a:pPr>
            <a:endParaRPr lang="zh-TW" altLang="en-US" dirty="0"/>
          </a:p>
          <a:p>
            <a:pPr>
              <a:buFont typeface="Arial" panose="020B0604020202020204" pitchFamily="34" charset="0"/>
              <a:buChar char="•"/>
            </a:pPr>
            <a:r>
              <a:rPr lang="zh-TW" altLang="en-US" dirty="0"/>
              <a:t>執行內容：</a:t>
            </a:r>
            <a:endParaRPr lang="en-US" altLang="zh-TW" dirty="0"/>
          </a:p>
          <a:p>
            <a:pPr>
              <a:buFont typeface="Arial" panose="020B0604020202020204" pitchFamily="34" charset="0"/>
              <a:buChar char="•"/>
            </a:pPr>
            <a:endParaRPr lang="en-US" altLang="zh-TW" dirty="0"/>
          </a:p>
          <a:p>
            <a:pPr lvl="1">
              <a:buFont typeface="Arial" panose="020B0604020202020204" pitchFamily="34" charset="0"/>
              <a:buChar char="•"/>
            </a:pPr>
            <a:r>
              <a:rPr lang="zh-TW" altLang="en-US" sz="3200" dirty="0"/>
              <a:t>由研究者到遊戲中坐下來觀察世界中發生的事情。</a:t>
            </a:r>
            <a:endParaRPr lang="en-US" altLang="zh-TW" sz="3200" dirty="0"/>
          </a:p>
          <a:p>
            <a:pPr lvl="1">
              <a:buFont typeface="Arial" panose="020B0604020202020204" pitchFamily="34" charset="0"/>
              <a:buChar char="•"/>
            </a:pPr>
            <a:r>
              <a:rPr lang="zh-TW" altLang="en-US" sz="3200" dirty="0"/>
              <a:t>觀察結果會被記錄在</a:t>
            </a:r>
            <a:r>
              <a:rPr lang="en-US" altLang="zh-TW" sz="3200" dirty="0"/>
              <a:t>Observation section</a:t>
            </a:r>
            <a:r>
              <a:rPr lang="zh-TW" altLang="en-US" sz="3200" dirty="0"/>
              <a:t>。</a:t>
            </a:r>
            <a:endParaRPr lang="en-US" altLang="zh-TW" sz="3200" dirty="0"/>
          </a:p>
          <a:p>
            <a:endParaRPr lang="zh-TW" altLang="en-US" dirty="0">
              <a:latin typeface="華康儷宋 Std W3" panose="02020300000000000000" pitchFamily="18" charset="-120"/>
              <a:ea typeface="華康儷宋 Std W3" panose="02020300000000000000" pitchFamily="18" charset="-120"/>
            </a:endParaRPr>
          </a:p>
        </p:txBody>
      </p:sp>
      <p:sp>
        <p:nvSpPr>
          <p:cNvPr id="10" name="標題 1">
            <a:extLst>
              <a:ext uri="{FF2B5EF4-FFF2-40B4-BE49-F238E27FC236}">
                <a16:creationId xmlns:a16="http://schemas.microsoft.com/office/drawing/2014/main" id="{B2FB7E2C-75A3-0F91-C048-5FC5798759ED}"/>
              </a:ext>
            </a:extLst>
          </p:cNvPr>
          <p:cNvSpPr txBox="1">
            <a:spLocks/>
          </p:cNvSpPr>
          <p:nvPr/>
        </p:nvSpPr>
        <p:spPr>
          <a:xfrm>
            <a:off x="457200" y="274638"/>
            <a:ext cx="162687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TW" altLang="en-US" sz="6000" dirty="0">
                <a:latin typeface="華康儷宋 Std W5" panose="02020500000000000000" pitchFamily="18" charset="-120"/>
                <a:ea typeface="華康儷宋 Std W5" panose="02020500000000000000" pitchFamily="18" charset="-120"/>
              </a:rPr>
              <a:t>研究方法</a:t>
            </a:r>
            <a:r>
              <a:rPr lang="en-US" altLang="zh-TW" sz="6000" dirty="0">
                <a:latin typeface="華康儷宋 Std W5" panose="02020500000000000000" pitchFamily="18" charset="-120"/>
                <a:ea typeface="華康儷宋 Std W5" panose="02020500000000000000" pitchFamily="18" charset="-120"/>
              </a:rPr>
              <a:t>-</a:t>
            </a:r>
            <a:r>
              <a:rPr lang="zh-TW" altLang="en-US" sz="6000" dirty="0">
                <a:latin typeface="華康儷宋 Std W5" panose="02020500000000000000" pitchFamily="18" charset="-120"/>
                <a:ea typeface="華康儷宋 Std W5" panose="02020500000000000000" pitchFamily="18" charset="-120"/>
              </a:rPr>
              <a:t>觀察法 （</a:t>
            </a:r>
            <a:r>
              <a:rPr lang="en-US" altLang="zh-TW" sz="6000" dirty="0">
                <a:latin typeface="華康儷宋 Std W5" panose="02020500000000000000" pitchFamily="18" charset="-120"/>
                <a:ea typeface="華康儷宋 Std W5" panose="02020500000000000000" pitchFamily="18" charset="-120"/>
              </a:rPr>
              <a:t>Observation</a:t>
            </a:r>
            <a:r>
              <a:rPr lang="zh-TW" altLang="en-US" sz="6000" dirty="0">
                <a:latin typeface="華康儷宋 Std W5" panose="02020500000000000000" pitchFamily="18" charset="-120"/>
                <a:ea typeface="華康儷宋 Std W5" panose="02020500000000000000" pitchFamily="18" charset="-120"/>
              </a:rPr>
              <a:t>） </a:t>
            </a:r>
          </a:p>
        </p:txBody>
      </p:sp>
    </p:spTree>
    <p:extLst>
      <p:ext uri="{BB962C8B-B14F-4D97-AF65-F5344CB8AC3E}">
        <p14:creationId xmlns:p14="http://schemas.microsoft.com/office/powerpoint/2010/main" val="4050622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8" name="Group 17">
            <a:extLst>
              <a:ext uri="{FF2B5EF4-FFF2-40B4-BE49-F238E27FC236}">
                <a16:creationId xmlns:a16="http://schemas.microsoft.com/office/drawing/2014/main" id="{CF5B8173-60AD-10E6-AC75-1E6752CEB60A}"/>
              </a:ext>
            </a:extLst>
          </p:cNvPr>
          <p:cNvGrpSpPr/>
          <p:nvPr/>
        </p:nvGrpSpPr>
        <p:grpSpPr>
          <a:xfrm>
            <a:off x="14983313" y="9428029"/>
            <a:ext cx="2676720" cy="200365"/>
            <a:chOff x="0" y="9216"/>
            <a:chExt cx="3568956" cy="267153"/>
          </a:xfrm>
        </p:grpSpPr>
        <p:grpSp>
          <p:nvGrpSpPr>
            <p:cNvPr id="5" name="Group 18">
              <a:extLst>
                <a:ext uri="{FF2B5EF4-FFF2-40B4-BE49-F238E27FC236}">
                  <a16:creationId xmlns:a16="http://schemas.microsoft.com/office/drawing/2014/main" id="{C982620F-0EC6-0749-947E-16ABA3819564}"/>
                </a:ext>
              </a:extLst>
            </p:cNvPr>
            <p:cNvGrpSpPr/>
            <p:nvPr/>
          </p:nvGrpSpPr>
          <p:grpSpPr>
            <a:xfrm>
              <a:off x="3301803" y="9216"/>
              <a:ext cx="267153" cy="267153"/>
              <a:chOff x="0" y="0"/>
              <a:chExt cx="6350000" cy="6350000"/>
            </a:xfrm>
          </p:grpSpPr>
          <p:sp>
            <p:nvSpPr>
              <p:cNvPr id="7" name="Freeform 19">
                <a:extLst>
                  <a:ext uri="{FF2B5EF4-FFF2-40B4-BE49-F238E27FC236}">
                    <a16:creationId xmlns:a16="http://schemas.microsoft.com/office/drawing/2014/main" id="{BE64A1B5-D23F-3222-7DD2-D64CEC7575A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endParaRPr lang="zh-TW" altLang="en-US"/>
              </a:p>
            </p:txBody>
          </p:sp>
        </p:grpSp>
        <p:sp>
          <p:nvSpPr>
            <p:cNvPr id="6" name="TextBox 20">
              <a:extLst>
                <a:ext uri="{FF2B5EF4-FFF2-40B4-BE49-F238E27FC236}">
                  <a16:creationId xmlns:a16="http://schemas.microsoft.com/office/drawing/2014/main" id="{D1A9166F-D238-6A5E-F4E1-6DF43AD2469D}"/>
                </a:ext>
              </a:extLst>
            </p:cNvPr>
            <p:cNvSpPr txBox="1"/>
            <p:nvPr/>
          </p:nvSpPr>
          <p:spPr>
            <a:xfrm>
              <a:off x="0" y="19050"/>
              <a:ext cx="3088833" cy="257318"/>
            </a:xfrm>
            <a:prstGeom prst="rect">
              <a:avLst/>
            </a:prstGeom>
          </p:spPr>
          <p:txBody>
            <a:bodyPr lIns="0" tIns="0" rIns="0" bIns="0" rtlCol="0" anchor="t">
              <a:spAutoFit/>
            </a:bodyPr>
            <a:lstStyle/>
            <a:p>
              <a:pPr algn="r">
                <a:lnSpc>
                  <a:spcPts val="1400"/>
                </a:lnSpc>
              </a:pPr>
              <a:r>
                <a:rPr lang="en-US" sz="1400" spc="70">
                  <a:solidFill>
                    <a:srgbClr val="FFFFFF"/>
                  </a:solidFill>
                  <a:latin typeface="Montserrat Classic Bold"/>
                </a:rPr>
                <a:t>03  </a:t>
              </a:r>
              <a:r>
                <a:rPr lang="en-US" sz="1400" spc="70">
                  <a:solidFill>
                    <a:srgbClr val="FFFFFF"/>
                  </a:solidFill>
                  <a:latin typeface="Montserrat Classic"/>
                </a:rPr>
                <a:t>/  19</a:t>
              </a:r>
            </a:p>
          </p:txBody>
        </p:sp>
      </p:grpSp>
      <p:sp>
        <p:nvSpPr>
          <p:cNvPr id="9" name="內容版面配置區 3">
            <a:extLst>
              <a:ext uri="{FF2B5EF4-FFF2-40B4-BE49-F238E27FC236}">
                <a16:creationId xmlns:a16="http://schemas.microsoft.com/office/drawing/2014/main" id="{03A2EB3D-9BBF-840D-98E2-4C20839DC0CA}"/>
              </a:ext>
            </a:extLst>
          </p:cNvPr>
          <p:cNvSpPr txBox="1">
            <a:spLocks/>
          </p:cNvSpPr>
          <p:nvPr/>
        </p:nvSpPr>
        <p:spPr>
          <a:xfrm>
            <a:off x="929524" y="2360428"/>
            <a:ext cx="8023090" cy="6885172"/>
          </a:xfrm>
          <a:prstGeom prst="roundRect">
            <a:avLst/>
          </a:prstGeom>
          <a:solidFill>
            <a:schemeClr val="accent6">
              <a:lumMod val="20000"/>
              <a:lumOff val="80000"/>
            </a:schemeClr>
          </a:solidFill>
        </p:spPr>
        <p:txBody>
          <a:bodyPr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zh-TW" altLang="en-US" b="1" dirty="0"/>
              <a:t>研究室成員 </a:t>
            </a:r>
            <a:endParaRPr lang="en-US" altLang="zh-TW" b="1" dirty="0"/>
          </a:p>
          <a:p>
            <a:pPr lvl="1">
              <a:buFont typeface="Arial" panose="020B0604020202020204" pitchFamily="34" charset="0"/>
              <a:buChar char="•"/>
            </a:pPr>
            <a:r>
              <a:rPr lang="zh-TW" altLang="en-US" sz="3200" dirty="0"/>
              <a:t>主持人：主持焦點小組討論。</a:t>
            </a:r>
          </a:p>
          <a:p>
            <a:pPr marL="742950" lvl="1" indent="-285750">
              <a:buFont typeface="Arial" panose="020B0604020202020204" pitchFamily="34" charset="0"/>
              <a:buChar char="•"/>
            </a:pPr>
            <a:r>
              <a:rPr lang="zh-TW" altLang="en-US" sz="3200" dirty="0"/>
              <a:t>協調者：控制虛擬化身</a:t>
            </a:r>
            <a:r>
              <a:rPr lang="en-US" altLang="zh-TW" sz="3200" dirty="0"/>
              <a:t>1 (Avatar1)</a:t>
            </a:r>
            <a:r>
              <a:rPr lang="zh-TW" altLang="en-US" sz="3200" dirty="0"/>
              <a:t>，將主持人的談話內容鍵入。</a:t>
            </a:r>
          </a:p>
          <a:p>
            <a:pPr marL="742950" lvl="1" indent="-285750">
              <a:buFont typeface="Arial" panose="020B0604020202020204" pitchFamily="34" charset="0"/>
              <a:buChar char="•"/>
            </a:pPr>
            <a:r>
              <a:rPr lang="zh-TW" altLang="en-US" sz="3200" dirty="0"/>
              <a:t>錄製者：控制虛擬化身</a:t>
            </a:r>
            <a:r>
              <a:rPr lang="en-US" altLang="zh-TW" sz="3200" dirty="0"/>
              <a:t>2 (Avatar2)</a:t>
            </a:r>
            <a:r>
              <a:rPr lang="zh-TW" altLang="en-US" sz="3200" dirty="0"/>
              <a:t>，站在焦點小組的房間後面錄製會議的過程，同時化身</a:t>
            </a:r>
            <a:r>
              <a:rPr lang="en-US" altLang="zh-TW" sz="3200" dirty="0"/>
              <a:t>2</a:t>
            </a:r>
            <a:r>
              <a:rPr lang="zh-TW" altLang="en-US" sz="3200" dirty="0"/>
              <a:t>的身分公開，影片錄製的內容會使用投影機投影在牆上，讓主持人清楚看到焦點會議的情況，方便主持會議。</a:t>
            </a:r>
          </a:p>
        </p:txBody>
      </p:sp>
      <p:sp>
        <p:nvSpPr>
          <p:cNvPr id="10" name="標題 1">
            <a:extLst>
              <a:ext uri="{FF2B5EF4-FFF2-40B4-BE49-F238E27FC236}">
                <a16:creationId xmlns:a16="http://schemas.microsoft.com/office/drawing/2014/main" id="{B2FB7E2C-75A3-0F91-C048-5FC5798759ED}"/>
              </a:ext>
            </a:extLst>
          </p:cNvPr>
          <p:cNvSpPr txBox="1">
            <a:spLocks/>
          </p:cNvSpPr>
          <p:nvPr/>
        </p:nvSpPr>
        <p:spPr>
          <a:xfrm>
            <a:off x="457200" y="274638"/>
            <a:ext cx="162687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TW" altLang="en-US" sz="6000" dirty="0">
                <a:latin typeface="華康儷宋 Std W5" panose="02020500000000000000" pitchFamily="18" charset="-120"/>
                <a:ea typeface="華康儷宋 Std W5" panose="02020500000000000000" pitchFamily="18" charset="-120"/>
              </a:rPr>
              <a:t>研究方法</a:t>
            </a:r>
            <a:r>
              <a:rPr lang="en-US" altLang="zh-TW" sz="6000" dirty="0">
                <a:latin typeface="華康儷宋 Std W5" panose="02020500000000000000" pitchFamily="18" charset="-120"/>
                <a:ea typeface="華康儷宋 Std W5" panose="02020500000000000000" pitchFamily="18" charset="-120"/>
              </a:rPr>
              <a:t>-</a:t>
            </a:r>
            <a:r>
              <a:rPr lang="zh-TW" altLang="en-US" sz="6000" dirty="0">
                <a:latin typeface="華康儷宋 Std W5" panose="02020500000000000000" pitchFamily="18" charset="-120"/>
                <a:ea typeface="華康儷宋 Std W5" panose="02020500000000000000" pitchFamily="18" charset="-120"/>
              </a:rPr>
              <a:t>使用者焦點小組 （</a:t>
            </a:r>
            <a:r>
              <a:rPr lang="en-US" altLang="zh-TW" sz="6000" dirty="0">
                <a:latin typeface="華康儷宋 Std W5" panose="02020500000000000000" pitchFamily="18" charset="-120"/>
                <a:ea typeface="華康儷宋 Std W5" panose="02020500000000000000" pitchFamily="18" charset="-120"/>
              </a:rPr>
              <a:t>Focus group</a:t>
            </a:r>
            <a:r>
              <a:rPr lang="zh-TW" altLang="en-US" sz="6000" dirty="0">
                <a:latin typeface="華康儷宋 Std W5" panose="02020500000000000000" pitchFamily="18" charset="-120"/>
                <a:ea typeface="華康儷宋 Std W5" panose="02020500000000000000" pitchFamily="18" charset="-120"/>
              </a:rPr>
              <a:t>） </a:t>
            </a:r>
          </a:p>
        </p:txBody>
      </p:sp>
      <p:sp>
        <p:nvSpPr>
          <p:cNvPr id="2" name="內容版面配置區 3">
            <a:extLst>
              <a:ext uri="{FF2B5EF4-FFF2-40B4-BE49-F238E27FC236}">
                <a16:creationId xmlns:a16="http://schemas.microsoft.com/office/drawing/2014/main" id="{420D4A90-3404-02C0-B0A6-94DECA95E2C6}"/>
              </a:ext>
            </a:extLst>
          </p:cNvPr>
          <p:cNvSpPr txBox="1">
            <a:spLocks/>
          </p:cNvSpPr>
          <p:nvPr/>
        </p:nvSpPr>
        <p:spPr>
          <a:xfrm>
            <a:off x="9536760" y="2360428"/>
            <a:ext cx="8023090" cy="6885172"/>
          </a:xfrm>
          <a:prstGeom prst="roundRect">
            <a:avLst/>
          </a:prstGeom>
          <a:solidFill>
            <a:schemeClr val="accent6">
              <a:lumMod val="20000"/>
              <a:lumOff val="80000"/>
            </a:schemeClr>
          </a:solidFill>
        </p:spPr>
        <p:txBody>
          <a:bodyPr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US" altLang="zh-TW" b="1" dirty="0"/>
              <a:t>《</a:t>
            </a:r>
            <a:r>
              <a:rPr lang="zh-TW" altLang="en-US" b="1" dirty="0"/>
              <a:t>第二人生</a:t>
            </a:r>
            <a:r>
              <a:rPr lang="en-US" altLang="zh-TW" b="1" dirty="0"/>
              <a:t>》</a:t>
            </a:r>
            <a:r>
              <a:rPr lang="zh-TW" altLang="en-US" b="1" dirty="0"/>
              <a:t>參與者 </a:t>
            </a:r>
          </a:p>
          <a:p>
            <a:pPr marL="742950" lvl="1" indent="-285750">
              <a:buFont typeface="Arial" panose="020B0604020202020204" pitchFamily="34" charset="0"/>
              <a:buChar char="•"/>
            </a:pPr>
            <a:r>
              <a:rPr lang="zh-TW" altLang="en-US" sz="3200" dirty="0"/>
              <a:t>隨機、自願參與者，約</a:t>
            </a:r>
            <a:r>
              <a:rPr lang="en-US" altLang="zh-TW" sz="3200" dirty="0"/>
              <a:t>30</a:t>
            </a:r>
            <a:r>
              <a:rPr lang="zh-TW" altLang="en-US" sz="3200" dirty="0"/>
              <a:t>名</a:t>
            </a:r>
          </a:p>
          <a:p>
            <a:pPr marL="742950" lvl="1" indent="-285750">
              <a:buFont typeface="Arial" panose="020B0604020202020204" pitchFamily="34" charset="0"/>
              <a:buChar char="•"/>
            </a:pPr>
            <a:r>
              <a:rPr lang="zh-TW" altLang="en-US" sz="3200" dirty="0"/>
              <a:t>年齡</a:t>
            </a:r>
            <a:r>
              <a:rPr lang="en-US" altLang="zh-TW" sz="3200" dirty="0"/>
              <a:t>18</a:t>
            </a:r>
            <a:r>
              <a:rPr lang="zh-TW" altLang="en-US" sz="3200" dirty="0"/>
              <a:t>歲以上</a:t>
            </a:r>
          </a:p>
          <a:p>
            <a:pPr marL="742950" lvl="1" indent="-285750">
              <a:buFont typeface="Arial" panose="020B0604020202020204" pitchFamily="34" charset="0"/>
              <a:buChar char="•"/>
            </a:pPr>
            <a:r>
              <a:rPr lang="zh-TW" altLang="en-US" sz="3200" dirty="0"/>
              <a:t>權利 </a:t>
            </a:r>
          </a:p>
          <a:p>
            <a:pPr marL="1143000" lvl="2" indent="-228600">
              <a:buFont typeface="Arial" panose="020B0604020202020204" pitchFamily="34" charset="0"/>
              <a:buChar char="•"/>
            </a:pPr>
            <a:r>
              <a:rPr lang="zh-TW" altLang="en-US" sz="3200" dirty="0"/>
              <a:t>匿名性</a:t>
            </a:r>
          </a:p>
          <a:p>
            <a:pPr marL="1143000" lvl="2" indent="-228600">
              <a:buFont typeface="Arial" panose="020B0604020202020204" pitchFamily="34" charset="0"/>
              <a:buChar char="•"/>
            </a:pPr>
            <a:r>
              <a:rPr lang="zh-TW" altLang="en-US" sz="3200" dirty="0"/>
              <a:t>自由離開研究項目 </a:t>
            </a:r>
          </a:p>
          <a:p>
            <a:pPr marL="1600200" lvl="3" indent="-228600">
              <a:buFont typeface="Arial" panose="020B0604020202020204" pitchFamily="34" charset="0"/>
              <a:buChar char="•"/>
            </a:pPr>
            <a:r>
              <a:rPr lang="zh-TW" altLang="en-US" sz="3200" dirty="0"/>
              <a:t>若中途離開研究計畫的參與者資訊會全數被刪除</a:t>
            </a:r>
            <a:r>
              <a:rPr lang="zh-TW" altLang="en-US" sz="3200" dirty="0">
                <a:ea typeface="華康儷宋 Std W3" panose="02020300000000000000" pitchFamily="18" charset="-120"/>
              </a:rPr>
              <a:t>。</a:t>
            </a:r>
            <a:endParaRPr lang="zh-TW" altLang="en-US" sz="3200" dirty="0"/>
          </a:p>
        </p:txBody>
      </p:sp>
    </p:spTree>
    <p:extLst>
      <p:ext uri="{BB962C8B-B14F-4D97-AF65-F5344CB8AC3E}">
        <p14:creationId xmlns:p14="http://schemas.microsoft.com/office/powerpoint/2010/main" val="89737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8" name="Group 17">
            <a:extLst>
              <a:ext uri="{FF2B5EF4-FFF2-40B4-BE49-F238E27FC236}">
                <a16:creationId xmlns:a16="http://schemas.microsoft.com/office/drawing/2014/main" id="{CF5B8173-60AD-10E6-AC75-1E6752CEB60A}"/>
              </a:ext>
            </a:extLst>
          </p:cNvPr>
          <p:cNvGrpSpPr/>
          <p:nvPr/>
        </p:nvGrpSpPr>
        <p:grpSpPr>
          <a:xfrm>
            <a:off x="14983313" y="9428029"/>
            <a:ext cx="2676720" cy="200365"/>
            <a:chOff x="0" y="9216"/>
            <a:chExt cx="3568956" cy="267153"/>
          </a:xfrm>
        </p:grpSpPr>
        <p:grpSp>
          <p:nvGrpSpPr>
            <p:cNvPr id="5" name="Group 18">
              <a:extLst>
                <a:ext uri="{FF2B5EF4-FFF2-40B4-BE49-F238E27FC236}">
                  <a16:creationId xmlns:a16="http://schemas.microsoft.com/office/drawing/2014/main" id="{C982620F-0EC6-0749-947E-16ABA3819564}"/>
                </a:ext>
              </a:extLst>
            </p:cNvPr>
            <p:cNvGrpSpPr/>
            <p:nvPr/>
          </p:nvGrpSpPr>
          <p:grpSpPr>
            <a:xfrm>
              <a:off x="3301803" y="9216"/>
              <a:ext cx="267153" cy="267153"/>
              <a:chOff x="0" y="0"/>
              <a:chExt cx="6350000" cy="6350000"/>
            </a:xfrm>
          </p:grpSpPr>
          <p:sp>
            <p:nvSpPr>
              <p:cNvPr id="7" name="Freeform 19">
                <a:extLst>
                  <a:ext uri="{FF2B5EF4-FFF2-40B4-BE49-F238E27FC236}">
                    <a16:creationId xmlns:a16="http://schemas.microsoft.com/office/drawing/2014/main" id="{BE64A1B5-D23F-3222-7DD2-D64CEC7575A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endParaRPr lang="zh-TW" altLang="en-US"/>
              </a:p>
            </p:txBody>
          </p:sp>
        </p:grpSp>
        <p:sp>
          <p:nvSpPr>
            <p:cNvPr id="6" name="TextBox 20">
              <a:extLst>
                <a:ext uri="{FF2B5EF4-FFF2-40B4-BE49-F238E27FC236}">
                  <a16:creationId xmlns:a16="http://schemas.microsoft.com/office/drawing/2014/main" id="{D1A9166F-D238-6A5E-F4E1-6DF43AD2469D}"/>
                </a:ext>
              </a:extLst>
            </p:cNvPr>
            <p:cNvSpPr txBox="1"/>
            <p:nvPr/>
          </p:nvSpPr>
          <p:spPr>
            <a:xfrm>
              <a:off x="0" y="19050"/>
              <a:ext cx="3088833" cy="257318"/>
            </a:xfrm>
            <a:prstGeom prst="rect">
              <a:avLst/>
            </a:prstGeom>
          </p:spPr>
          <p:txBody>
            <a:bodyPr lIns="0" tIns="0" rIns="0" bIns="0" rtlCol="0" anchor="t">
              <a:spAutoFit/>
            </a:bodyPr>
            <a:lstStyle/>
            <a:p>
              <a:pPr algn="r">
                <a:lnSpc>
                  <a:spcPts val="1400"/>
                </a:lnSpc>
              </a:pPr>
              <a:r>
                <a:rPr lang="en-US" sz="1400" spc="70">
                  <a:solidFill>
                    <a:srgbClr val="FFFFFF"/>
                  </a:solidFill>
                  <a:latin typeface="Montserrat Classic Bold"/>
                </a:rPr>
                <a:t>03  </a:t>
              </a:r>
              <a:r>
                <a:rPr lang="en-US" sz="1400" spc="70">
                  <a:solidFill>
                    <a:srgbClr val="FFFFFF"/>
                  </a:solidFill>
                  <a:latin typeface="Montserrat Classic"/>
                </a:rPr>
                <a:t>/  19</a:t>
              </a:r>
            </a:p>
          </p:txBody>
        </p:sp>
      </p:grpSp>
      <p:sp>
        <p:nvSpPr>
          <p:cNvPr id="10" name="標題 1">
            <a:extLst>
              <a:ext uri="{FF2B5EF4-FFF2-40B4-BE49-F238E27FC236}">
                <a16:creationId xmlns:a16="http://schemas.microsoft.com/office/drawing/2014/main" id="{B2FB7E2C-75A3-0F91-C048-5FC5798759ED}"/>
              </a:ext>
            </a:extLst>
          </p:cNvPr>
          <p:cNvSpPr txBox="1">
            <a:spLocks/>
          </p:cNvSpPr>
          <p:nvPr/>
        </p:nvSpPr>
        <p:spPr>
          <a:xfrm>
            <a:off x="457200" y="274638"/>
            <a:ext cx="162687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TW" altLang="en-US" sz="6000" dirty="0">
                <a:latin typeface="華康儷宋 Std W5" panose="02020500000000000000" pitchFamily="18" charset="-120"/>
                <a:ea typeface="華康儷宋 Std W5" panose="02020500000000000000" pitchFamily="18" charset="-120"/>
              </a:rPr>
              <a:t>研究方法</a:t>
            </a:r>
            <a:r>
              <a:rPr lang="en-US" altLang="zh-TW" sz="6000" dirty="0">
                <a:latin typeface="華康儷宋 Std W5" panose="02020500000000000000" pitchFamily="18" charset="-120"/>
                <a:ea typeface="華康儷宋 Std W5" panose="02020500000000000000" pitchFamily="18" charset="-120"/>
              </a:rPr>
              <a:t>-</a:t>
            </a:r>
            <a:r>
              <a:rPr lang="zh-TW" altLang="en-US" sz="6000" dirty="0">
                <a:latin typeface="華康儷宋 Std W5" panose="02020500000000000000" pitchFamily="18" charset="-120"/>
                <a:ea typeface="華康儷宋 Std W5" panose="02020500000000000000" pitchFamily="18" charset="-120"/>
              </a:rPr>
              <a:t>使用者焦點小組 （</a:t>
            </a:r>
            <a:r>
              <a:rPr lang="en-US" altLang="zh-TW" sz="6000" dirty="0">
                <a:latin typeface="華康儷宋 Std W5" panose="02020500000000000000" pitchFamily="18" charset="-120"/>
                <a:ea typeface="華康儷宋 Std W5" panose="02020500000000000000" pitchFamily="18" charset="-120"/>
              </a:rPr>
              <a:t>Focus group</a:t>
            </a:r>
            <a:r>
              <a:rPr lang="zh-TW" altLang="en-US" sz="6000" dirty="0">
                <a:latin typeface="華康儷宋 Std W5" panose="02020500000000000000" pitchFamily="18" charset="-120"/>
                <a:ea typeface="華康儷宋 Std W5" panose="02020500000000000000" pitchFamily="18" charset="-120"/>
              </a:rPr>
              <a:t>） </a:t>
            </a:r>
          </a:p>
        </p:txBody>
      </p:sp>
      <p:sp>
        <p:nvSpPr>
          <p:cNvPr id="12" name="內容版面配置區 3">
            <a:extLst>
              <a:ext uri="{FF2B5EF4-FFF2-40B4-BE49-F238E27FC236}">
                <a16:creationId xmlns:a16="http://schemas.microsoft.com/office/drawing/2014/main" id="{7062EDBB-9F2A-0292-D520-831660AD1B38}"/>
              </a:ext>
            </a:extLst>
          </p:cNvPr>
          <p:cNvSpPr txBox="1">
            <a:spLocks/>
          </p:cNvSpPr>
          <p:nvPr/>
        </p:nvSpPr>
        <p:spPr>
          <a:xfrm>
            <a:off x="457199" y="2066544"/>
            <a:ext cx="17202829" cy="7026656"/>
          </a:xfrm>
          <a:prstGeom prst="roundRect">
            <a:avLst/>
          </a:prstGeom>
          <a:solidFill>
            <a:schemeClr val="accent6">
              <a:lumMod val="20000"/>
              <a:lumOff val="80000"/>
            </a:schemeClr>
          </a:solidFill>
        </p:spPr>
        <p:txBody>
          <a:bodyPr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zh-TW" altLang="en-US" b="1" dirty="0"/>
              <a:t>執行內容</a:t>
            </a:r>
            <a:endParaRPr lang="en-US" altLang="zh-TW" b="1" dirty="0"/>
          </a:p>
          <a:p>
            <a:pPr>
              <a:buFont typeface="Arial" panose="020B0604020202020204" pitchFamily="34" charset="0"/>
              <a:buChar char="•"/>
            </a:pPr>
            <a:r>
              <a:rPr lang="zh-TW" altLang="en-US" dirty="0"/>
              <a:t>建立虛擬總部（</a:t>
            </a:r>
            <a:r>
              <a:rPr lang="en-US" altLang="zh-TW" dirty="0"/>
              <a:t>the in-world office</a:t>
            </a:r>
            <a:r>
              <a:rPr lang="zh-TW" altLang="en-US" dirty="0"/>
              <a:t>）用於舉辦線上使用者焦點小組地點。</a:t>
            </a:r>
          </a:p>
          <a:p>
            <a:pPr>
              <a:buFont typeface="Arial" panose="020B0604020202020204" pitchFamily="34" charset="0"/>
              <a:buChar char="•"/>
            </a:pPr>
            <a:r>
              <a:rPr lang="zh-TW" altLang="en-US" dirty="0"/>
              <a:t>其中一位作者創建了能自動將對話內容透過電子郵件轉換分析的工具。</a:t>
            </a:r>
          </a:p>
          <a:p>
            <a:pPr>
              <a:buFont typeface="Arial" panose="020B0604020202020204" pitchFamily="34" charset="0"/>
              <a:buChar char="•"/>
            </a:pPr>
            <a:r>
              <a:rPr lang="zh-TW" altLang="en-US" dirty="0"/>
              <a:t>為了檢驗方法可行，舉辦過一次試驗研究（</a:t>
            </a:r>
            <a:r>
              <a:rPr lang="en-US" altLang="zh-TW" dirty="0"/>
              <a:t>Pilot study</a:t>
            </a:r>
            <a:r>
              <a:rPr lang="zh-TW" altLang="en-US" dirty="0"/>
              <a:t>），主題「第二人生中的教育機會」。</a:t>
            </a:r>
          </a:p>
          <a:p>
            <a:pPr>
              <a:buFont typeface="Arial" panose="020B0604020202020204" pitchFamily="34" charset="0"/>
              <a:buChar char="•"/>
            </a:pPr>
            <a:r>
              <a:rPr lang="zh-TW" altLang="en-US" dirty="0"/>
              <a:t>執行會議做主題討論，主題分別如下 </a:t>
            </a:r>
          </a:p>
          <a:p>
            <a:pPr marL="742950" lvl="1" indent="-285750">
              <a:buFont typeface="Arial" panose="020B0604020202020204" pitchFamily="34" charset="0"/>
              <a:buChar char="•"/>
            </a:pPr>
            <a:r>
              <a:rPr lang="zh-TW" altLang="en-US" sz="3200" dirty="0"/>
              <a:t>惡意破壞的本質</a:t>
            </a:r>
          </a:p>
          <a:p>
            <a:pPr marL="742950" lvl="1" indent="-285750">
              <a:buFont typeface="Arial" panose="020B0604020202020204" pitchFamily="34" charset="0"/>
              <a:buChar char="•"/>
            </a:pPr>
            <a:r>
              <a:rPr lang="zh-TW" altLang="en-US" sz="3200" dirty="0"/>
              <a:t>惡意破壞者的動機</a:t>
            </a:r>
          </a:p>
          <a:p>
            <a:pPr marL="742950" lvl="1" indent="-285750">
              <a:buFont typeface="Arial" panose="020B0604020202020204" pitchFamily="34" charset="0"/>
              <a:buChar char="•"/>
            </a:pPr>
            <a:r>
              <a:rPr lang="zh-TW" altLang="en-US" sz="3200" dirty="0"/>
              <a:t>共同的控制責任</a:t>
            </a:r>
          </a:p>
          <a:p>
            <a:pPr marL="742950" lvl="1" indent="-285750">
              <a:buFont typeface="Arial" panose="020B0604020202020204" pitchFamily="34" charset="0"/>
              <a:buChar char="•"/>
            </a:pPr>
            <a:r>
              <a:rPr lang="zh-TW" altLang="en-US" sz="3200" dirty="0"/>
              <a:t>現實世界與</a:t>
            </a:r>
            <a:r>
              <a:rPr lang="en-US" altLang="zh-TW" sz="3200" dirty="0"/>
              <a:t>《</a:t>
            </a:r>
            <a:r>
              <a:rPr lang="zh-TW" altLang="en-US" sz="3200" dirty="0"/>
              <a:t>第二人生</a:t>
            </a:r>
            <a:r>
              <a:rPr lang="en-US" altLang="zh-TW" sz="3200" dirty="0"/>
              <a:t>》</a:t>
            </a:r>
            <a:r>
              <a:rPr lang="zh-TW" altLang="en-US" sz="3200" dirty="0"/>
              <a:t>之間的關聯</a:t>
            </a:r>
          </a:p>
        </p:txBody>
      </p:sp>
    </p:spTree>
    <p:extLst>
      <p:ext uri="{BB962C8B-B14F-4D97-AF65-F5344CB8AC3E}">
        <p14:creationId xmlns:p14="http://schemas.microsoft.com/office/powerpoint/2010/main" val="1928783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8" name="Group 17">
            <a:extLst>
              <a:ext uri="{FF2B5EF4-FFF2-40B4-BE49-F238E27FC236}">
                <a16:creationId xmlns:a16="http://schemas.microsoft.com/office/drawing/2014/main" id="{CF5B8173-60AD-10E6-AC75-1E6752CEB60A}"/>
              </a:ext>
            </a:extLst>
          </p:cNvPr>
          <p:cNvGrpSpPr/>
          <p:nvPr/>
        </p:nvGrpSpPr>
        <p:grpSpPr>
          <a:xfrm>
            <a:off x="14983313" y="9428029"/>
            <a:ext cx="2676720" cy="200365"/>
            <a:chOff x="0" y="9216"/>
            <a:chExt cx="3568956" cy="267153"/>
          </a:xfrm>
        </p:grpSpPr>
        <p:grpSp>
          <p:nvGrpSpPr>
            <p:cNvPr id="5" name="Group 18">
              <a:extLst>
                <a:ext uri="{FF2B5EF4-FFF2-40B4-BE49-F238E27FC236}">
                  <a16:creationId xmlns:a16="http://schemas.microsoft.com/office/drawing/2014/main" id="{C982620F-0EC6-0749-947E-16ABA3819564}"/>
                </a:ext>
              </a:extLst>
            </p:cNvPr>
            <p:cNvGrpSpPr/>
            <p:nvPr/>
          </p:nvGrpSpPr>
          <p:grpSpPr>
            <a:xfrm>
              <a:off x="3301803" y="9216"/>
              <a:ext cx="267153" cy="267153"/>
              <a:chOff x="0" y="0"/>
              <a:chExt cx="6350000" cy="6350000"/>
            </a:xfrm>
          </p:grpSpPr>
          <p:sp>
            <p:nvSpPr>
              <p:cNvPr id="7" name="Freeform 19">
                <a:extLst>
                  <a:ext uri="{FF2B5EF4-FFF2-40B4-BE49-F238E27FC236}">
                    <a16:creationId xmlns:a16="http://schemas.microsoft.com/office/drawing/2014/main" id="{BE64A1B5-D23F-3222-7DD2-D64CEC7575A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endParaRPr lang="zh-TW" altLang="en-US"/>
              </a:p>
            </p:txBody>
          </p:sp>
        </p:grpSp>
        <p:sp>
          <p:nvSpPr>
            <p:cNvPr id="6" name="TextBox 20">
              <a:extLst>
                <a:ext uri="{FF2B5EF4-FFF2-40B4-BE49-F238E27FC236}">
                  <a16:creationId xmlns:a16="http://schemas.microsoft.com/office/drawing/2014/main" id="{D1A9166F-D238-6A5E-F4E1-6DF43AD2469D}"/>
                </a:ext>
              </a:extLst>
            </p:cNvPr>
            <p:cNvSpPr txBox="1"/>
            <p:nvPr/>
          </p:nvSpPr>
          <p:spPr>
            <a:xfrm>
              <a:off x="0" y="19050"/>
              <a:ext cx="3088833" cy="257318"/>
            </a:xfrm>
            <a:prstGeom prst="rect">
              <a:avLst/>
            </a:prstGeom>
          </p:spPr>
          <p:txBody>
            <a:bodyPr lIns="0" tIns="0" rIns="0" bIns="0" rtlCol="0" anchor="t">
              <a:spAutoFit/>
            </a:bodyPr>
            <a:lstStyle/>
            <a:p>
              <a:pPr algn="r">
                <a:lnSpc>
                  <a:spcPts val="1400"/>
                </a:lnSpc>
              </a:pPr>
              <a:r>
                <a:rPr lang="en-US" sz="1400" spc="70">
                  <a:solidFill>
                    <a:srgbClr val="FFFFFF"/>
                  </a:solidFill>
                  <a:latin typeface="Montserrat Classic Bold"/>
                </a:rPr>
                <a:t>03  </a:t>
              </a:r>
              <a:r>
                <a:rPr lang="en-US" sz="1400" spc="70">
                  <a:solidFill>
                    <a:srgbClr val="FFFFFF"/>
                  </a:solidFill>
                  <a:latin typeface="Montserrat Classic"/>
                </a:rPr>
                <a:t>/  19</a:t>
              </a:r>
            </a:p>
          </p:txBody>
        </p:sp>
      </p:grpSp>
      <p:sp>
        <p:nvSpPr>
          <p:cNvPr id="10" name="標題 1">
            <a:extLst>
              <a:ext uri="{FF2B5EF4-FFF2-40B4-BE49-F238E27FC236}">
                <a16:creationId xmlns:a16="http://schemas.microsoft.com/office/drawing/2014/main" id="{B2FB7E2C-75A3-0F91-C048-5FC5798759ED}"/>
              </a:ext>
            </a:extLst>
          </p:cNvPr>
          <p:cNvSpPr txBox="1">
            <a:spLocks/>
          </p:cNvSpPr>
          <p:nvPr/>
        </p:nvSpPr>
        <p:spPr>
          <a:xfrm>
            <a:off x="457200" y="274638"/>
            <a:ext cx="162687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TW" altLang="en-US" sz="6000" dirty="0">
                <a:latin typeface="華康儷宋 Std W5" panose="02020500000000000000" pitchFamily="18" charset="-120"/>
                <a:ea typeface="華康儷宋 Std W5" panose="02020500000000000000" pitchFamily="18" charset="-120"/>
              </a:rPr>
              <a:t>研究方法</a:t>
            </a:r>
            <a:r>
              <a:rPr lang="en-US" altLang="zh-TW" sz="6000" dirty="0">
                <a:latin typeface="華康儷宋 Std W5" panose="02020500000000000000" pitchFamily="18" charset="-120"/>
                <a:ea typeface="華康儷宋 Std W5" panose="02020500000000000000" pitchFamily="18" charset="-120"/>
              </a:rPr>
              <a:t>-</a:t>
            </a:r>
            <a:r>
              <a:rPr lang="zh-TW" altLang="en-US" sz="6000" dirty="0">
                <a:latin typeface="華康儷宋 Std W5" panose="02020500000000000000" pitchFamily="18" charset="-120"/>
                <a:ea typeface="華康儷宋 Std W5" panose="02020500000000000000" pitchFamily="18" charset="-120"/>
              </a:rPr>
              <a:t>使用者焦點小組 （</a:t>
            </a:r>
            <a:r>
              <a:rPr lang="en-US" altLang="zh-TW" sz="6000" dirty="0">
                <a:latin typeface="華康儷宋 Std W5" panose="02020500000000000000" pitchFamily="18" charset="-120"/>
                <a:ea typeface="華康儷宋 Std W5" panose="02020500000000000000" pitchFamily="18" charset="-120"/>
              </a:rPr>
              <a:t>Focus group</a:t>
            </a:r>
            <a:r>
              <a:rPr lang="zh-TW" altLang="en-US" sz="6000" dirty="0">
                <a:latin typeface="華康儷宋 Std W5" panose="02020500000000000000" pitchFamily="18" charset="-120"/>
                <a:ea typeface="華康儷宋 Std W5" panose="02020500000000000000" pitchFamily="18" charset="-120"/>
              </a:rPr>
              <a:t>） </a:t>
            </a:r>
          </a:p>
        </p:txBody>
      </p:sp>
      <p:sp>
        <p:nvSpPr>
          <p:cNvPr id="12" name="內容版面配置區 3">
            <a:extLst>
              <a:ext uri="{FF2B5EF4-FFF2-40B4-BE49-F238E27FC236}">
                <a16:creationId xmlns:a16="http://schemas.microsoft.com/office/drawing/2014/main" id="{7062EDBB-9F2A-0292-D520-831660AD1B38}"/>
              </a:ext>
            </a:extLst>
          </p:cNvPr>
          <p:cNvSpPr txBox="1">
            <a:spLocks/>
          </p:cNvSpPr>
          <p:nvPr/>
        </p:nvSpPr>
        <p:spPr>
          <a:xfrm>
            <a:off x="457199" y="2066544"/>
            <a:ext cx="17202829" cy="7026656"/>
          </a:xfrm>
          <a:prstGeom prst="roundRect">
            <a:avLst/>
          </a:prstGeom>
          <a:solidFill>
            <a:schemeClr val="accent6">
              <a:lumMod val="20000"/>
              <a:lumOff val="80000"/>
            </a:schemeClr>
          </a:solidFill>
        </p:spPr>
        <p:txBody>
          <a:bodyPr anchor="t"/>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zh-TW" altLang="en-US" b="1" dirty="0"/>
              <a:t>虛擬總部（</a:t>
            </a:r>
            <a:r>
              <a:rPr lang="en-US" altLang="zh-TW" b="1" dirty="0"/>
              <a:t>the in-world office</a:t>
            </a:r>
            <a:r>
              <a:rPr lang="zh-TW" altLang="en-US" b="1" dirty="0"/>
              <a:t>）</a:t>
            </a:r>
          </a:p>
        </p:txBody>
      </p:sp>
      <p:grpSp>
        <p:nvGrpSpPr>
          <p:cNvPr id="13" name="群組 12">
            <a:extLst>
              <a:ext uri="{FF2B5EF4-FFF2-40B4-BE49-F238E27FC236}">
                <a16:creationId xmlns:a16="http://schemas.microsoft.com/office/drawing/2014/main" id="{78D9F8EE-FFF2-2C2C-2FB7-075F3CCA2121}"/>
              </a:ext>
            </a:extLst>
          </p:cNvPr>
          <p:cNvGrpSpPr/>
          <p:nvPr/>
        </p:nvGrpSpPr>
        <p:grpSpPr>
          <a:xfrm>
            <a:off x="627972" y="3513247"/>
            <a:ext cx="16795266" cy="4971534"/>
            <a:chOff x="773856" y="3513035"/>
            <a:chExt cx="16004933" cy="4218309"/>
          </a:xfrm>
        </p:grpSpPr>
        <p:grpSp>
          <p:nvGrpSpPr>
            <p:cNvPr id="2" name="群組 1">
              <a:extLst>
                <a:ext uri="{FF2B5EF4-FFF2-40B4-BE49-F238E27FC236}">
                  <a16:creationId xmlns:a16="http://schemas.microsoft.com/office/drawing/2014/main" id="{4BC315F4-46F9-05F7-8909-371816E88454}"/>
                </a:ext>
              </a:extLst>
            </p:cNvPr>
            <p:cNvGrpSpPr/>
            <p:nvPr/>
          </p:nvGrpSpPr>
          <p:grpSpPr>
            <a:xfrm>
              <a:off x="773856" y="3513037"/>
              <a:ext cx="9637733" cy="4218307"/>
              <a:chOff x="1311365" y="940734"/>
              <a:chExt cx="14830261" cy="5186625"/>
            </a:xfrm>
          </p:grpSpPr>
          <p:pic>
            <p:nvPicPr>
              <p:cNvPr id="4" name="圖片 3">
                <a:extLst>
                  <a:ext uri="{FF2B5EF4-FFF2-40B4-BE49-F238E27FC236}">
                    <a16:creationId xmlns:a16="http://schemas.microsoft.com/office/drawing/2014/main" id="{9044F5A1-3635-5C3B-0BE3-9F78B5063DEA}"/>
                  </a:ext>
                </a:extLst>
              </p:cNvPr>
              <p:cNvPicPr>
                <a:picLocks noChangeAspect="1"/>
              </p:cNvPicPr>
              <p:nvPr/>
            </p:nvPicPr>
            <p:blipFill>
              <a:blip r:embed="rId5"/>
              <a:stretch>
                <a:fillRect/>
              </a:stretch>
            </p:blipFill>
            <p:spPr>
              <a:xfrm>
                <a:off x="1311365" y="940734"/>
                <a:ext cx="7459116" cy="5182323"/>
              </a:xfrm>
              <a:prstGeom prst="rect">
                <a:avLst/>
              </a:prstGeom>
            </p:spPr>
          </p:pic>
          <p:pic>
            <p:nvPicPr>
              <p:cNvPr id="9" name="圖片 8">
                <a:extLst>
                  <a:ext uri="{FF2B5EF4-FFF2-40B4-BE49-F238E27FC236}">
                    <a16:creationId xmlns:a16="http://schemas.microsoft.com/office/drawing/2014/main" id="{615A2ED7-54C9-F244-7D63-34740D5C36B1}"/>
                  </a:ext>
                </a:extLst>
              </p:cNvPr>
              <p:cNvPicPr>
                <a:picLocks noChangeAspect="1"/>
              </p:cNvPicPr>
              <p:nvPr/>
            </p:nvPicPr>
            <p:blipFill>
              <a:blip r:embed="rId6"/>
              <a:stretch>
                <a:fillRect/>
              </a:stretch>
            </p:blipFill>
            <p:spPr>
              <a:xfrm>
                <a:off x="8749194" y="945036"/>
                <a:ext cx="7392432" cy="5182323"/>
              </a:xfrm>
              <a:prstGeom prst="rect">
                <a:avLst/>
              </a:prstGeom>
            </p:spPr>
          </p:pic>
        </p:grpSp>
        <p:pic>
          <p:nvPicPr>
            <p:cNvPr id="11" name="圖片 10">
              <a:extLst>
                <a:ext uri="{FF2B5EF4-FFF2-40B4-BE49-F238E27FC236}">
                  <a16:creationId xmlns:a16="http://schemas.microsoft.com/office/drawing/2014/main" id="{FDD07424-D695-068C-3A07-25896F0577A2}"/>
                </a:ext>
              </a:extLst>
            </p:cNvPr>
            <p:cNvPicPr>
              <a:picLocks noChangeAspect="1"/>
            </p:cNvPicPr>
            <p:nvPr/>
          </p:nvPicPr>
          <p:blipFill rotWithShape="1">
            <a:blip r:embed="rId7"/>
            <a:srcRect t="11157"/>
            <a:stretch/>
          </p:blipFill>
          <p:spPr>
            <a:xfrm>
              <a:off x="10396148" y="3513035"/>
              <a:ext cx="6382641" cy="4214809"/>
            </a:xfrm>
            <a:prstGeom prst="rect">
              <a:avLst/>
            </a:prstGeom>
          </p:spPr>
        </p:pic>
      </p:grpSp>
    </p:spTree>
    <p:extLst>
      <p:ext uri="{BB962C8B-B14F-4D97-AF65-F5344CB8AC3E}">
        <p14:creationId xmlns:p14="http://schemas.microsoft.com/office/powerpoint/2010/main" val="3869132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8" name="Group 17">
            <a:extLst>
              <a:ext uri="{FF2B5EF4-FFF2-40B4-BE49-F238E27FC236}">
                <a16:creationId xmlns:a16="http://schemas.microsoft.com/office/drawing/2014/main" id="{CF5B8173-60AD-10E6-AC75-1E6752CEB60A}"/>
              </a:ext>
            </a:extLst>
          </p:cNvPr>
          <p:cNvGrpSpPr/>
          <p:nvPr/>
        </p:nvGrpSpPr>
        <p:grpSpPr>
          <a:xfrm>
            <a:off x="14983313" y="9428029"/>
            <a:ext cx="2676720" cy="200365"/>
            <a:chOff x="0" y="9216"/>
            <a:chExt cx="3568956" cy="267153"/>
          </a:xfrm>
        </p:grpSpPr>
        <p:grpSp>
          <p:nvGrpSpPr>
            <p:cNvPr id="5" name="Group 18">
              <a:extLst>
                <a:ext uri="{FF2B5EF4-FFF2-40B4-BE49-F238E27FC236}">
                  <a16:creationId xmlns:a16="http://schemas.microsoft.com/office/drawing/2014/main" id="{C982620F-0EC6-0749-947E-16ABA3819564}"/>
                </a:ext>
              </a:extLst>
            </p:cNvPr>
            <p:cNvGrpSpPr/>
            <p:nvPr/>
          </p:nvGrpSpPr>
          <p:grpSpPr>
            <a:xfrm>
              <a:off x="3301803" y="9216"/>
              <a:ext cx="267153" cy="267153"/>
              <a:chOff x="0" y="0"/>
              <a:chExt cx="6350000" cy="6350000"/>
            </a:xfrm>
          </p:grpSpPr>
          <p:sp>
            <p:nvSpPr>
              <p:cNvPr id="7" name="Freeform 19">
                <a:extLst>
                  <a:ext uri="{FF2B5EF4-FFF2-40B4-BE49-F238E27FC236}">
                    <a16:creationId xmlns:a16="http://schemas.microsoft.com/office/drawing/2014/main" id="{BE64A1B5-D23F-3222-7DD2-D64CEC7575A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endParaRPr lang="zh-TW" altLang="en-US"/>
              </a:p>
            </p:txBody>
          </p:sp>
        </p:grpSp>
        <p:sp>
          <p:nvSpPr>
            <p:cNvPr id="6" name="TextBox 20">
              <a:extLst>
                <a:ext uri="{FF2B5EF4-FFF2-40B4-BE49-F238E27FC236}">
                  <a16:creationId xmlns:a16="http://schemas.microsoft.com/office/drawing/2014/main" id="{D1A9166F-D238-6A5E-F4E1-6DF43AD2469D}"/>
                </a:ext>
              </a:extLst>
            </p:cNvPr>
            <p:cNvSpPr txBox="1"/>
            <p:nvPr/>
          </p:nvSpPr>
          <p:spPr>
            <a:xfrm>
              <a:off x="0" y="19050"/>
              <a:ext cx="3088833" cy="257318"/>
            </a:xfrm>
            <a:prstGeom prst="rect">
              <a:avLst/>
            </a:prstGeom>
          </p:spPr>
          <p:txBody>
            <a:bodyPr lIns="0" tIns="0" rIns="0" bIns="0" rtlCol="0" anchor="t">
              <a:spAutoFit/>
            </a:bodyPr>
            <a:lstStyle/>
            <a:p>
              <a:pPr algn="r">
                <a:lnSpc>
                  <a:spcPts val="1400"/>
                </a:lnSpc>
              </a:pPr>
              <a:r>
                <a:rPr lang="en-US" sz="1400" spc="70">
                  <a:solidFill>
                    <a:srgbClr val="FFFFFF"/>
                  </a:solidFill>
                  <a:latin typeface="Montserrat Classic Bold"/>
                </a:rPr>
                <a:t>03  </a:t>
              </a:r>
              <a:r>
                <a:rPr lang="en-US" sz="1400" spc="70">
                  <a:solidFill>
                    <a:srgbClr val="FFFFFF"/>
                  </a:solidFill>
                  <a:latin typeface="Montserrat Classic"/>
                </a:rPr>
                <a:t>/  19</a:t>
              </a:r>
            </a:p>
          </p:txBody>
        </p:sp>
      </p:grpSp>
      <p:sp>
        <p:nvSpPr>
          <p:cNvPr id="10" name="標題 1">
            <a:extLst>
              <a:ext uri="{FF2B5EF4-FFF2-40B4-BE49-F238E27FC236}">
                <a16:creationId xmlns:a16="http://schemas.microsoft.com/office/drawing/2014/main" id="{B2FB7E2C-75A3-0F91-C048-5FC5798759ED}"/>
              </a:ext>
            </a:extLst>
          </p:cNvPr>
          <p:cNvSpPr txBox="1">
            <a:spLocks/>
          </p:cNvSpPr>
          <p:nvPr/>
        </p:nvSpPr>
        <p:spPr>
          <a:xfrm>
            <a:off x="457200" y="274638"/>
            <a:ext cx="162687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TW" altLang="en-US" sz="6000" dirty="0">
                <a:latin typeface="華康儷宋 Std W5" panose="02020500000000000000" pitchFamily="18" charset="-120"/>
                <a:ea typeface="華康儷宋 Std W5" panose="02020500000000000000" pitchFamily="18" charset="-120"/>
              </a:rPr>
              <a:t>研究方法</a:t>
            </a:r>
            <a:r>
              <a:rPr lang="en-US" altLang="zh-TW" sz="6000" dirty="0">
                <a:latin typeface="華康儷宋 Std W5" panose="02020500000000000000" pitchFamily="18" charset="-120"/>
                <a:ea typeface="華康儷宋 Std W5" panose="02020500000000000000" pitchFamily="18" charset="-120"/>
              </a:rPr>
              <a:t>-</a:t>
            </a:r>
            <a:r>
              <a:rPr lang="zh-TW" altLang="en-US" sz="6000" dirty="0">
                <a:latin typeface="華康儷宋 Std W5" panose="02020500000000000000" pitchFamily="18" charset="-120"/>
                <a:ea typeface="華康儷宋 Std W5" panose="02020500000000000000" pitchFamily="18" charset="-120"/>
              </a:rPr>
              <a:t>使用者焦點小組 （</a:t>
            </a:r>
            <a:r>
              <a:rPr lang="en-US" altLang="zh-TW" sz="6000" dirty="0">
                <a:latin typeface="華康儷宋 Std W5" panose="02020500000000000000" pitchFamily="18" charset="-120"/>
                <a:ea typeface="華康儷宋 Std W5" panose="02020500000000000000" pitchFamily="18" charset="-120"/>
              </a:rPr>
              <a:t>Focus group</a:t>
            </a:r>
            <a:r>
              <a:rPr lang="zh-TW" altLang="en-US" sz="6000" dirty="0">
                <a:latin typeface="華康儷宋 Std W5" panose="02020500000000000000" pitchFamily="18" charset="-120"/>
                <a:ea typeface="華康儷宋 Std W5" panose="02020500000000000000" pitchFamily="18" charset="-120"/>
              </a:rPr>
              <a:t>） </a:t>
            </a:r>
          </a:p>
        </p:txBody>
      </p:sp>
      <p:sp>
        <p:nvSpPr>
          <p:cNvPr id="12" name="內容版面配置區 3">
            <a:extLst>
              <a:ext uri="{FF2B5EF4-FFF2-40B4-BE49-F238E27FC236}">
                <a16:creationId xmlns:a16="http://schemas.microsoft.com/office/drawing/2014/main" id="{7062EDBB-9F2A-0292-D520-831660AD1B38}"/>
              </a:ext>
            </a:extLst>
          </p:cNvPr>
          <p:cNvSpPr txBox="1">
            <a:spLocks/>
          </p:cNvSpPr>
          <p:nvPr/>
        </p:nvSpPr>
        <p:spPr>
          <a:xfrm>
            <a:off x="457199" y="2066544"/>
            <a:ext cx="17202829" cy="7026656"/>
          </a:xfrm>
          <a:prstGeom prst="roundRect">
            <a:avLst/>
          </a:prstGeom>
          <a:solidFill>
            <a:schemeClr val="accent6">
              <a:lumMod val="20000"/>
              <a:lumOff val="80000"/>
            </a:schemeClr>
          </a:solidFill>
        </p:spPr>
        <p:txBody>
          <a:bodyPr anchor="t"/>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zh-TW" altLang="en-US" b="1" dirty="0"/>
              <a:t>表</a:t>
            </a:r>
            <a:r>
              <a:rPr lang="en-US" altLang="zh-TW" b="1" dirty="0"/>
              <a:t>2. </a:t>
            </a:r>
            <a:r>
              <a:rPr lang="zh-TW" altLang="en-US" b="1" dirty="0"/>
              <a:t>範例對話日誌</a:t>
            </a:r>
          </a:p>
        </p:txBody>
      </p:sp>
      <p:pic>
        <p:nvPicPr>
          <p:cNvPr id="15" name="圖片 14">
            <a:extLst>
              <a:ext uri="{FF2B5EF4-FFF2-40B4-BE49-F238E27FC236}">
                <a16:creationId xmlns:a16="http://schemas.microsoft.com/office/drawing/2014/main" id="{9B09C11B-5FDB-6898-9123-5C0656AFB3D4}"/>
              </a:ext>
            </a:extLst>
          </p:cNvPr>
          <p:cNvPicPr>
            <a:picLocks noChangeAspect="1"/>
          </p:cNvPicPr>
          <p:nvPr/>
        </p:nvPicPr>
        <p:blipFill>
          <a:blip r:embed="rId5"/>
          <a:stretch>
            <a:fillRect/>
          </a:stretch>
        </p:blipFill>
        <p:spPr>
          <a:xfrm>
            <a:off x="5474953" y="2303561"/>
            <a:ext cx="10666673" cy="6552621"/>
          </a:xfrm>
          <a:prstGeom prst="rect">
            <a:avLst/>
          </a:prstGeom>
        </p:spPr>
      </p:pic>
    </p:spTree>
    <p:extLst>
      <p:ext uri="{BB962C8B-B14F-4D97-AF65-F5344CB8AC3E}">
        <p14:creationId xmlns:p14="http://schemas.microsoft.com/office/powerpoint/2010/main" val="1839015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8" name="Group 17">
            <a:extLst>
              <a:ext uri="{FF2B5EF4-FFF2-40B4-BE49-F238E27FC236}">
                <a16:creationId xmlns:a16="http://schemas.microsoft.com/office/drawing/2014/main" id="{CF5B8173-60AD-10E6-AC75-1E6752CEB60A}"/>
              </a:ext>
            </a:extLst>
          </p:cNvPr>
          <p:cNvGrpSpPr/>
          <p:nvPr/>
        </p:nvGrpSpPr>
        <p:grpSpPr>
          <a:xfrm>
            <a:off x="14983313" y="9428029"/>
            <a:ext cx="2676720" cy="200365"/>
            <a:chOff x="0" y="9216"/>
            <a:chExt cx="3568956" cy="267153"/>
          </a:xfrm>
        </p:grpSpPr>
        <p:grpSp>
          <p:nvGrpSpPr>
            <p:cNvPr id="5" name="Group 18">
              <a:extLst>
                <a:ext uri="{FF2B5EF4-FFF2-40B4-BE49-F238E27FC236}">
                  <a16:creationId xmlns:a16="http://schemas.microsoft.com/office/drawing/2014/main" id="{C982620F-0EC6-0749-947E-16ABA3819564}"/>
                </a:ext>
              </a:extLst>
            </p:cNvPr>
            <p:cNvGrpSpPr/>
            <p:nvPr/>
          </p:nvGrpSpPr>
          <p:grpSpPr>
            <a:xfrm>
              <a:off x="3301803" y="9216"/>
              <a:ext cx="267153" cy="267153"/>
              <a:chOff x="0" y="0"/>
              <a:chExt cx="6350000" cy="6350000"/>
            </a:xfrm>
          </p:grpSpPr>
          <p:sp>
            <p:nvSpPr>
              <p:cNvPr id="7" name="Freeform 19">
                <a:extLst>
                  <a:ext uri="{FF2B5EF4-FFF2-40B4-BE49-F238E27FC236}">
                    <a16:creationId xmlns:a16="http://schemas.microsoft.com/office/drawing/2014/main" id="{BE64A1B5-D23F-3222-7DD2-D64CEC7575A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endParaRPr lang="zh-TW" altLang="en-US"/>
              </a:p>
            </p:txBody>
          </p:sp>
        </p:grpSp>
        <p:sp>
          <p:nvSpPr>
            <p:cNvPr id="6" name="TextBox 20">
              <a:extLst>
                <a:ext uri="{FF2B5EF4-FFF2-40B4-BE49-F238E27FC236}">
                  <a16:creationId xmlns:a16="http://schemas.microsoft.com/office/drawing/2014/main" id="{D1A9166F-D238-6A5E-F4E1-6DF43AD2469D}"/>
                </a:ext>
              </a:extLst>
            </p:cNvPr>
            <p:cNvSpPr txBox="1"/>
            <p:nvPr/>
          </p:nvSpPr>
          <p:spPr>
            <a:xfrm>
              <a:off x="0" y="19050"/>
              <a:ext cx="3088833" cy="257318"/>
            </a:xfrm>
            <a:prstGeom prst="rect">
              <a:avLst/>
            </a:prstGeom>
          </p:spPr>
          <p:txBody>
            <a:bodyPr lIns="0" tIns="0" rIns="0" bIns="0" rtlCol="0" anchor="t">
              <a:spAutoFit/>
            </a:bodyPr>
            <a:lstStyle/>
            <a:p>
              <a:pPr algn="r">
                <a:lnSpc>
                  <a:spcPts val="1400"/>
                </a:lnSpc>
              </a:pPr>
              <a:r>
                <a:rPr lang="en-US" sz="1400" spc="70">
                  <a:solidFill>
                    <a:srgbClr val="FFFFFF"/>
                  </a:solidFill>
                  <a:latin typeface="Montserrat Classic Bold"/>
                </a:rPr>
                <a:t>03  </a:t>
              </a:r>
              <a:r>
                <a:rPr lang="en-US" sz="1400" spc="70">
                  <a:solidFill>
                    <a:srgbClr val="FFFFFF"/>
                  </a:solidFill>
                  <a:latin typeface="Montserrat Classic"/>
                </a:rPr>
                <a:t>/  19</a:t>
              </a:r>
            </a:p>
          </p:txBody>
        </p:sp>
      </p:grpSp>
      <p:sp>
        <p:nvSpPr>
          <p:cNvPr id="10" name="標題 1">
            <a:extLst>
              <a:ext uri="{FF2B5EF4-FFF2-40B4-BE49-F238E27FC236}">
                <a16:creationId xmlns:a16="http://schemas.microsoft.com/office/drawing/2014/main" id="{B2FB7E2C-75A3-0F91-C048-5FC5798759ED}"/>
              </a:ext>
            </a:extLst>
          </p:cNvPr>
          <p:cNvSpPr txBox="1">
            <a:spLocks/>
          </p:cNvSpPr>
          <p:nvPr/>
        </p:nvSpPr>
        <p:spPr>
          <a:xfrm>
            <a:off x="457200" y="274638"/>
            <a:ext cx="162687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TW" altLang="en-US" sz="6000" dirty="0">
                <a:latin typeface="華康儷宋 Std W5" panose="02020500000000000000" pitchFamily="18" charset="-120"/>
                <a:ea typeface="華康儷宋 Std W5" panose="02020500000000000000" pitchFamily="18" charset="-120"/>
              </a:rPr>
              <a:t>研究方法</a:t>
            </a:r>
            <a:r>
              <a:rPr lang="en-US" altLang="zh-TW" sz="6000" dirty="0">
                <a:latin typeface="華康儷宋 Std W5" panose="02020500000000000000" pitchFamily="18" charset="-120"/>
                <a:ea typeface="華康儷宋 Std W5" panose="02020500000000000000" pitchFamily="18" charset="-120"/>
              </a:rPr>
              <a:t>-</a:t>
            </a:r>
            <a:r>
              <a:rPr lang="zh-TW" altLang="en-US" sz="6000" dirty="0">
                <a:latin typeface="華康儷宋 Std W5" panose="02020500000000000000" pitchFamily="18" charset="-120"/>
                <a:ea typeface="華康儷宋 Std W5" panose="02020500000000000000" pitchFamily="18" charset="-120"/>
              </a:rPr>
              <a:t>分析方法</a:t>
            </a:r>
          </a:p>
        </p:txBody>
      </p:sp>
      <p:sp>
        <p:nvSpPr>
          <p:cNvPr id="12" name="內容版面配置區 3">
            <a:extLst>
              <a:ext uri="{FF2B5EF4-FFF2-40B4-BE49-F238E27FC236}">
                <a16:creationId xmlns:a16="http://schemas.microsoft.com/office/drawing/2014/main" id="{7062EDBB-9F2A-0292-D520-831660AD1B38}"/>
              </a:ext>
            </a:extLst>
          </p:cNvPr>
          <p:cNvSpPr txBox="1">
            <a:spLocks/>
          </p:cNvSpPr>
          <p:nvPr/>
        </p:nvSpPr>
        <p:spPr>
          <a:xfrm>
            <a:off x="457199" y="2066544"/>
            <a:ext cx="17202829" cy="7026656"/>
          </a:xfrm>
          <a:prstGeom prst="roundRect">
            <a:avLst/>
          </a:prstGeom>
          <a:solidFill>
            <a:schemeClr val="accent6">
              <a:lumMod val="20000"/>
              <a:lumOff val="80000"/>
            </a:schemeClr>
          </a:solidFill>
        </p:spPr>
        <p:txBody>
          <a:bodyPr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zh-TW" altLang="en-US" dirty="0"/>
              <a:t>使用</a:t>
            </a:r>
            <a:r>
              <a:rPr lang="zh-TW" altLang="en-US" b="1" dirty="0"/>
              <a:t>解釋現象學分析（</a:t>
            </a:r>
            <a:r>
              <a:rPr lang="en-US" altLang="zh-TW" b="1" dirty="0"/>
              <a:t>IPA</a:t>
            </a:r>
            <a:r>
              <a:rPr lang="zh-TW" altLang="en-US" b="1" dirty="0"/>
              <a:t>）</a:t>
            </a:r>
            <a:r>
              <a:rPr lang="zh-TW" altLang="en-US" dirty="0"/>
              <a:t>進行資料分析 </a:t>
            </a:r>
          </a:p>
          <a:p>
            <a:pPr marL="742950" lvl="1" indent="-285750">
              <a:buFont typeface="Arial" panose="020B0604020202020204" pitchFamily="34" charset="0"/>
              <a:buChar char="•"/>
            </a:pPr>
            <a:r>
              <a:rPr lang="zh-TW" altLang="en-US" sz="3200" dirty="0"/>
              <a:t>用於深入了解、體驗個體（</a:t>
            </a:r>
            <a:r>
              <a:rPr lang="en-US" altLang="zh-TW" sz="3200" dirty="0"/>
              <a:t>Individuals</a:t>
            </a:r>
            <a:r>
              <a:rPr lang="zh-TW" altLang="en-US" sz="3200" dirty="0"/>
              <a:t>），並檢視個體如何解釋他們對某種現象的經驗，研究人員會重新解釋數據資料，試圖找出其和主題和之間的聯繫，藉以回答更加廣泛的研究問題。</a:t>
            </a:r>
          </a:p>
          <a:p>
            <a:pPr marL="742950" lvl="1" indent="-285750">
              <a:buFont typeface="Arial" panose="020B0604020202020204" pitchFamily="34" charset="0"/>
              <a:buChar char="•"/>
            </a:pPr>
            <a:r>
              <a:rPr lang="zh-TW" altLang="en-US" sz="3200" b="1" dirty="0"/>
              <a:t>資料驅動 而非 理論驅動</a:t>
            </a:r>
            <a:r>
              <a:rPr lang="zh-TW" altLang="en-US" sz="3200" dirty="0"/>
              <a:t>（</a:t>
            </a:r>
            <a:r>
              <a:rPr lang="en-US" altLang="zh-TW" sz="3200" dirty="0"/>
              <a:t>Shaw, 2001</a:t>
            </a:r>
            <a:r>
              <a:rPr lang="zh-TW" altLang="en-US" sz="3200" dirty="0"/>
              <a:t>）</a:t>
            </a:r>
          </a:p>
          <a:p>
            <a:pPr marL="742950" lvl="1" indent="-285750">
              <a:buFont typeface="Arial" panose="020B0604020202020204" pitchFamily="34" charset="0"/>
              <a:buChar char="•"/>
            </a:pPr>
            <a:r>
              <a:rPr lang="zh-TW" altLang="en-US" sz="3200" dirty="0"/>
              <a:t>分析與理解過程來自於持續性的參與與詮釋的過程（</a:t>
            </a:r>
            <a:r>
              <a:rPr lang="en-US" altLang="zh-TW" sz="3200" dirty="0"/>
              <a:t>Smith &amp; Osborn, 2003</a:t>
            </a:r>
            <a:r>
              <a:rPr lang="zh-TW" altLang="en-US" sz="3200" dirty="0"/>
              <a:t>）</a:t>
            </a:r>
          </a:p>
          <a:p>
            <a:pPr marL="742950" lvl="1" indent="-285750">
              <a:buFont typeface="Arial" panose="020B0604020202020204" pitchFamily="34" charset="0"/>
              <a:buChar char="•"/>
            </a:pPr>
            <a:r>
              <a:rPr lang="zh-TW" altLang="en-US" sz="3200" dirty="0"/>
              <a:t>透過分析個體（</a:t>
            </a:r>
            <a:r>
              <a:rPr lang="en-US" altLang="zh-TW" sz="3200" dirty="0"/>
              <a:t>Individuals</a:t>
            </a:r>
            <a:r>
              <a:rPr lang="zh-TW" altLang="en-US" sz="3200" dirty="0"/>
              <a:t>）經驗進而對更深層主題完成詮釋推敲的整體循環（</a:t>
            </a:r>
            <a:r>
              <a:rPr lang="en-US" altLang="zh-TW" sz="3200" dirty="0"/>
              <a:t>Klein &amp; Myers,</a:t>
            </a:r>
            <a:r>
              <a:rPr lang="zh-TW" altLang="en-US" sz="3200" dirty="0"/>
              <a:t> </a:t>
            </a:r>
            <a:r>
              <a:rPr lang="en-US" altLang="zh-TW" sz="3200" dirty="0"/>
              <a:t>1999</a:t>
            </a:r>
            <a:r>
              <a:rPr lang="zh-TW" altLang="en-US" sz="3200" dirty="0"/>
              <a:t>）</a:t>
            </a:r>
          </a:p>
          <a:p>
            <a:pPr>
              <a:buFont typeface="Arial" panose="020B0604020202020204" pitchFamily="34" charset="0"/>
              <a:buChar char="•"/>
            </a:pPr>
            <a:r>
              <a:rPr lang="zh-TW" altLang="en-US" b="1" dirty="0"/>
              <a:t>分析目的</a:t>
            </a:r>
            <a:endParaRPr lang="en-US" altLang="zh-TW" b="1" dirty="0"/>
          </a:p>
          <a:p>
            <a:pPr lvl="1">
              <a:buFont typeface="Arial" panose="020B0604020202020204" pitchFamily="34" charset="0"/>
              <a:buChar char="•"/>
            </a:pPr>
            <a:r>
              <a:rPr lang="zh-TW" altLang="en-US" sz="3200" dirty="0"/>
              <a:t>深入理解居民對這些行為的經驗和解釋</a:t>
            </a:r>
          </a:p>
          <a:p>
            <a:pPr lvl="1">
              <a:buFont typeface="Arial" panose="020B0604020202020204" pitchFamily="34" charset="0"/>
              <a:buChar char="•"/>
            </a:pPr>
            <a:r>
              <a:rPr lang="zh-TW" altLang="en-US" sz="3200" dirty="0"/>
              <a:t>區分</a:t>
            </a:r>
            <a:r>
              <a:rPr lang="zh-TW" altLang="en-US" sz="3200" b="1" dirty="0"/>
              <a:t>研究居民（</a:t>
            </a:r>
            <a:r>
              <a:rPr lang="en-US" altLang="zh-TW" sz="3200" b="1" dirty="0"/>
              <a:t>Residents</a:t>
            </a:r>
            <a:r>
              <a:rPr lang="zh-TW" altLang="en-US" sz="3200" b="1" dirty="0"/>
              <a:t>）／使用者（</a:t>
            </a:r>
            <a:r>
              <a:rPr lang="en-US" altLang="zh-TW" sz="3200" b="1" dirty="0"/>
              <a:t>User</a:t>
            </a:r>
            <a:r>
              <a:rPr lang="zh-TW" altLang="en-US" sz="3200" b="1" dirty="0"/>
              <a:t>）</a:t>
            </a:r>
            <a:endParaRPr lang="zh-TW" altLang="en-US" sz="3200" dirty="0"/>
          </a:p>
        </p:txBody>
      </p:sp>
    </p:spTree>
    <p:extLst>
      <p:ext uri="{BB962C8B-B14F-4D97-AF65-F5344CB8AC3E}">
        <p14:creationId xmlns:p14="http://schemas.microsoft.com/office/powerpoint/2010/main" val="931237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3" name="Freeform 16">
            <a:extLst>
              <a:ext uri="{FF2B5EF4-FFF2-40B4-BE49-F238E27FC236}">
                <a16:creationId xmlns:a16="http://schemas.microsoft.com/office/drawing/2014/main" id="{0D5BFD7D-59CC-B59C-D577-A6987A6128C9}"/>
              </a:ext>
            </a:extLst>
          </p:cNvPr>
          <p:cNvSpPr/>
          <p:nvPr/>
        </p:nvSpPr>
        <p:spPr>
          <a:xfrm>
            <a:off x="17259300" y="674067"/>
            <a:ext cx="400729" cy="266667"/>
          </a:xfrm>
          <a:custGeom>
            <a:avLst/>
            <a:gdLst/>
            <a:ahLst/>
            <a:cxnLst/>
            <a:rect l="l" t="t" r="r" b="b"/>
            <a:pathLst>
              <a:path w="400729" h="266667">
                <a:moveTo>
                  <a:pt x="0" y="0"/>
                </a:moveTo>
                <a:lnTo>
                  <a:pt x="400729" y="0"/>
                </a:lnTo>
                <a:lnTo>
                  <a:pt x="400729" y="266667"/>
                </a:lnTo>
                <a:lnTo>
                  <a:pt x="0" y="2666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8" name="Group 17">
            <a:extLst>
              <a:ext uri="{FF2B5EF4-FFF2-40B4-BE49-F238E27FC236}">
                <a16:creationId xmlns:a16="http://schemas.microsoft.com/office/drawing/2014/main" id="{CF5B8173-60AD-10E6-AC75-1E6752CEB60A}"/>
              </a:ext>
            </a:extLst>
          </p:cNvPr>
          <p:cNvGrpSpPr/>
          <p:nvPr/>
        </p:nvGrpSpPr>
        <p:grpSpPr>
          <a:xfrm>
            <a:off x="14983313" y="9428029"/>
            <a:ext cx="2676720" cy="200365"/>
            <a:chOff x="0" y="9216"/>
            <a:chExt cx="3568956" cy="267153"/>
          </a:xfrm>
        </p:grpSpPr>
        <p:grpSp>
          <p:nvGrpSpPr>
            <p:cNvPr id="5" name="Group 18">
              <a:extLst>
                <a:ext uri="{FF2B5EF4-FFF2-40B4-BE49-F238E27FC236}">
                  <a16:creationId xmlns:a16="http://schemas.microsoft.com/office/drawing/2014/main" id="{C982620F-0EC6-0749-947E-16ABA3819564}"/>
                </a:ext>
              </a:extLst>
            </p:cNvPr>
            <p:cNvGrpSpPr/>
            <p:nvPr/>
          </p:nvGrpSpPr>
          <p:grpSpPr>
            <a:xfrm>
              <a:off x="3301803" y="9216"/>
              <a:ext cx="267153" cy="267153"/>
              <a:chOff x="0" y="0"/>
              <a:chExt cx="6350000" cy="6350000"/>
            </a:xfrm>
          </p:grpSpPr>
          <p:sp>
            <p:nvSpPr>
              <p:cNvPr id="7" name="Freeform 19">
                <a:extLst>
                  <a:ext uri="{FF2B5EF4-FFF2-40B4-BE49-F238E27FC236}">
                    <a16:creationId xmlns:a16="http://schemas.microsoft.com/office/drawing/2014/main" id="{BE64A1B5-D23F-3222-7DD2-D64CEC7575A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19608"/>
                </a:srgbClr>
              </a:solidFill>
            </p:spPr>
            <p:txBody>
              <a:bodyPr/>
              <a:lstStyle/>
              <a:p>
                <a:endParaRPr lang="zh-TW" altLang="en-US"/>
              </a:p>
            </p:txBody>
          </p:sp>
        </p:grpSp>
        <p:sp>
          <p:nvSpPr>
            <p:cNvPr id="6" name="TextBox 20">
              <a:extLst>
                <a:ext uri="{FF2B5EF4-FFF2-40B4-BE49-F238E27FC236}">
                  <a16:creationId xmlns:a16="http://schemas.microsoft.com/office/drawing/2014/main" id="{D1A9166F-D238-6A5E-F4E1-6DF43AD2469D}"/>
                </a:ext>
              </a:extLst>
            </p:cNvPr>
            <p:cNvSpPr txBox="1"/>
            <p:nvPr/>
          </p:nvSpPr>
          <p:spPr>
            <a:xfrm>
              <a:off x="0" y="19050"/>
              <a:ext cx="3088833" cy="257318"/>
            </a:xfrm>
            <a:prstGeom prst="rect">
              <a:avLst/>
            </a:prstGeom>
          </p:spPr>
          <p:txBody>
            <a:bodyPr lIns="0" tIns="0" rIns="0" bIns="0" rtlCol="0" anchor="t">
              <a:spAutoFit/>
            </a:bodyPr>
            <a:lstStyle/>
            <a:p>
              <a:pPr algn="r">
                <a:lnSpc>
                  <a:spcPts val="1400"/>
                </a:lnSpc>
              </a:pPr>
              <a:r>
                <a:rPr lang="en-US" sz="1400" spc="70">
                  <a:solidFill>
                    <a:srgbClr val="FFFFFF"/>
                  </a:solidFill>
                  <a:latin typeface="Montserrat Classic Bold"/>
                </a:rPr>
                <a:t>03  </a:t>
              </a:r>
              <a:r>
                <a:rPr lang="en-US" sz="1400" spc="70">
                  <a:solidFill>
                    <a:srgbClr val="FFFFFF"/>
                  </a:solidFill>
                  <a:latin typeface="Montserrat Classic"/>
                </a:rPr>
                <a:t>/  19</a:t>
              </a:r>
            </a:p>
          </p:txBody>
        </p:sp>
      </p:grpSp>
      <p:sp>
        <p:nvSpPr>
          <p:cNvPr id="10" name="標題 1">
            <a:extLst>
              <a:ext uri="{FF2B5EF4-FFF2-40B4-BE49-F238E27FC236}">
                <a16:creationId xmlns:a16="http://schemas.microsoft.com/office/drawing/2014/main" id="{B2FB7E2C-75A3-0F91-C048-5FC5798759ED}"/>
              </a:ext>
            </a:extLst>
          </p:cNvPr>
          <p:cNvSpPr txBox="1">
            <a:spLocks/>
          </p:cNvSpPr>
          <p:nvPr/>
        </p:nvSpPr>
        <p:spPr>
          <a:xfrm>
            <a:off x="457200" y="274638"/>
            <a:ext cx="162687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TW" altLang="en-US" sz="6000" dirty="0">
                <a:latin typeface="華康儷宋 Std W5" panose="02020500000000000000" pitchFamily="18" charset="-120"/>
                <a:ea typeface="華康儷宋 Std W5" panose="02020500000000000000" pitchFamily="18" charset="-120"/>
              </a:rPr>
              <a:t>研究方法</a:t>
            </a:r>
            <a:r>
              <a:rPr lang="en-US" altLang="zh-TW" sz="6000" dirty="0">
                <a:latin typeface="華康儷宋 Std W5" panose="02020500000000000000" pitchFamily="18" charset="-120"/>
                <a:ea typeface="華康儷宋 Std W5" panose="02020500000000000000" pitchFamily="18" charset="-120"/>
              </a:rPr>
              <a:t>-</a:t>
            </a:r>
            <a:r>
              <a:rPr lang="zh-TW" altLang="en-US" sz="6000" dirty="0">
                <a:latin typeface="華康儷宋 Std W5" panose="02020500000000000000" pitchFamily="18" charset="-120"/>
                <a:ea typeface="華康儷宋 Std W5" panose="02020500000000000000" pitchFamily="18" charset="-120"/>
              </a:rPr>
              <a:t>觀察結果（</a:t>
            </a:r>
            <a:r>
              <a:rPr lang="en-US" altLang="zh-TW" sz="6000" dirty="0">
                <a:latin typeface="華康儷宋 Std W5" panose="02020500000000000000" pitchFamily="18" charset="-120"/>
                <a:ea typeface="華康儷宋 Std W5" panose="02020500000000000000" pitchFamily="18" charset="-120"/>
              </a:rPr>
              <a:t>Observation</a:t>
            </a:r>
            <a:r>
              <a:rPr lang="zh-TW" altLang="en-US" sz="6000" dirty="0">
                <a:latin typeface="華康儷宋 Std W5" panose="02020500000000000000" pitchFamily="18" charset="-120"/>
                <a:ea typeface="華康儷宋 Std W5" panose="02020500000000000000" pitchFamily="18" charset="-120"/>
              </a:rPr>
              <a:t>）</a:t>
            </a:r>
          </a:p>
        </p:txBody>
      </p:sp>
      <p:sp>
        <p:nvSpPr>
          <p:cNvPr id="12" name="內容版面配置區 3">
            <a:extLst>
              <a:ext uri="{FF2B5EF4-FFF2-40B4-BE49-F238E27FC236}">
                <a16:creationId xmlns:a16="http://schemas.microsoft.com/office/drawing/2014/main" id="{7062EDBB-9F2A-0292-D520-831660AD1B38}"/>
              </a:ext>
            </a:extLst>
          </p:cNvPr>
          <p:cNvSpPr txBox="1">
            <a:spLocks/>
          </p:cNvSpPr>
          <p:nvPr/>
        </p:nvSpPr>
        <p:spPr>
          <a:xfrm>
            <a:off x="9302837" y="2330373"/>
            <a:ext cx="8548577" cy="6661824"/>
          </a:xfrm>
          <a:prstGeom prst="roundRect">
            <a:avLst/>
          </a:prstGeom>
          <a:solidFill>
            <a:schemeClr val="accent6">
              <a:lumMod val="20000"/>
              <a:lumOff val="80000"/>
            </a:schemeClr>
          </a:solidFill>
        </p:spPr>
        <p:txBody>
          <a:bodyPr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startAt="4"/>
            </a:pPr>
            <a:r>
              <a:rPr lang="zh-TW" altLang="en-US" b="1" dirty="0"/>
              <a:t>揭露（</a:t>
            </a:r>
            <a:r>
              <a:rPr lang="en-US" altLang="zh-TW" b="1" dirty="0"/>
              <a:t>Disclosure</a:t>
            </a:r>
            <a:r>
              <a:rPr lang="zh-TW" altLang="en-US" b="1" dirty="0"/>
              <a:t>）</a:t>
            </a:r>
          </a:p>
          <a:p>
            <a:pPr marL="457200" lvl="1" indent="0">
              <a:buNone/>
            </a:pPr>
            <a:r>
              <a:rPr lang="zh-TW" altLang="en-US" dirty="0"/>
              <a:t>觀察到兩位居民討論一位用戶的性取向。</a:t>
            </a:r>
          </a:p>
          <a:p>
            <a:pPr marL="457200" lvl="1" indent="0">
              <a:buNone/>
            </a:pPr>
            <a:r>
              <a:rPr lang="zh-TW" altLang="en-US" dirty="0"/>
              <a:t>另一個對話中提及到真實姓名而被</a:t>
            </a:r>
            <a:r>
              <a:rPr lang="en-US" altLang="zh-TW" dirty="0"/>
              <a:t>《</a:t>
            </a:r>
            <a:r>
              <a:rPr lang="zh-TW" altLang="en-US" dirty="0"/>
              <a:t>第二人生</a:t>
            </a:r>
            <a:r>
              <a:rPr lang="en-US" altLang="zh-TW" dirty="0"/>
              <a:t>》</a:t>
            </a:r>
            <a:r>
              <a:rPr lang="zh-TW" altLang="en-US" dirty="0"/>
              <a:t>禁止了一段時間。</a:t>
            </a:r>
          </a:p>
          <a:p>
            <a:pPr>
              <a:buFont typeface="+mj-lt"/>
              <a:buAutoNum type="arabicPeriod" startAt="4"/>
            </a:pPr>
            <a:r>
              <a:rPr lang="zh-TW" altLang="en-US" b="1" dirty="0"/>
              <a:t>不雅行為（</a:t>
            </a:r>
            <a:r>
              <a:rPr lang="en-US" altLang="zh-TW" b="1" dirty="0"/>
              <a:t>Indecency</a:t>
            </a:r>
            <a:r>
              <a:rPr lang="zh-TW" altLang="en-US" b="1" dirty="0"/>
              <a:t>）</a:t>
            </a:r>
          </a:p>
          <a:p>
            <a:pPr marL="457200" lvl="1" indent="0">
              <a:buNone/>
            </a:pPr>
            <a:r>
              <a:rPr lang="zh-TW" altLang="en-US" dirty="0"/>
              <a:t>在 </a:t>
            </a:r>
            <a:r>
              <a:rPr lang="en-US" altLang="zh-TW" dirty="0"/>
              <a:t>PG </a:t>
            </a:r>
            <a:r>
              <a:rPr lang="zh-TW" altLang="en-US" dirty="0"/>
              <a:t>區域，多次目睹裸露行為和髒話等。</a:t>
            </a:r>
          </a:p>
          <a:p>
            <a:pPr>
              <a:buFont typeface="+mj-lt"/>
              <a:buAutoNum type="arabicPeriod" startAt="4"/>
            </a:pPr>
            <a:r>
              <a:rPr lang="zh-TW" altLang="en-US" b="1" dirty="0"/>
              <a:t>擾亂治安（</a:t>
            </a:r>
            <a:r>
              <a:rPr lang="en-US" altLang="zh-TW" b="1" dirty="0"/>
              <a:t>Disturbing the peace</a:t>
            </a:r>
            <a:r>
              <a:rPr lang="zh-TW" altLang="en-US" b="1" dirty="0"/>
              <a:t>）</a:t>
            </a:r>
          </a:p>
          <a:p>
            <a:pPr marL="457200" lvl="1" indent="0">
              <a:buNone/>
            </a:pPr>
            <a:r>
              <a:rPr lang="zh-TW" altLang="en-US" dirty="0"/>
              <a:t>在公共區域撥放歧視性音樂。</a:t>
            </a:r>
          </a:p>
          <a:p>
            <a:pPr marL="457200" lvl="1" indent="0">
              <a:buNone/>
            </a:pPr>
            <a:r>
              <a:rPr lang="zh-TW" altLang="en-US" dirty="0"/>
              <a:t>將物體附著在其他玩家身上，令其無法移除。</a:t>
            </a:r>
          </a:p>
        </p:txBody>
      </p:sp>
      <p:sp>
        <p:nvSpPr>
          <p:cNvPr id="9" name="內容版面配置區 3">
            <a:extLst>
              <a:ext uri="{FF2B5EF4-FFF2-40B4-BE49-F238E27FC236}">
                <a16:creationId xmlns:a16="http://schemas.microsoft.com/office/drawing/2014/main" id="{D0695DF0-EFFF-A71A-1170-60660E3CABD7}"/>
              </a:ext>
            </a:extLst>
          </p:cNvPr>
          <p:cNvSpPr txBox="1">
            <a:spLocks/>
          </p:cNvSpPr>
          <p:nvPr/>
        </p:nvSpPr>
        <p:spPr>
          <a:xfrm>
            <a:off x="392753" y="2330373"/>
            <a:ext cx="8548577" cy="6661824"/>
          </a:xfrm>
          <a:prstGeom prst="roundRect">
            <a:avLst/>
          </a:prstGeom>
          <a:solidFill>
            <a:schemeClr val="accent6">
              <a:lumMod val="20000"/>
              <a:lumOff val="80000"/>
            </a:schemeClr>
          </a:solidFill>
        </p:spPr>
        <p:txBody>
          <a:bodyPr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zh-TW" altLang="en-US" b="1" dirty="0"/>
              <a:t>六大（</a:t>
            </a:r>
            <a:r>
              <a:rPr lang="en-US" altLang="zh-TW" b="1" dirty="0"/>
              <a:t>Big six</a:t>
            </a:r>
            <a:r>
              <a:rPr lang="zh-TW" altLang="en-US" b="1" dirty="0"/>
              <a:t>）類型</a:t>
            </a:r>
          </a:p>
          <a:p>
            <a:pPr>
              <a:buFont typeface="+mj-lt"/>
              <a:buAutoNum type="arabicPeriod"/>
            </a:pPr>
            <a:r>
              <a:rPr lang="zh-TW" altLang="en-US" b="1" dirty="0"/>
              <a:t>不寬容、不容異己（</a:t>
            </a:r>
            <a:r>
              <a:rPr lang="en-US" altLang="zh-TW" b="1" dirty="0"/>
              <a:t>Intolerance</a:t>
            </a:r>
            <a:r>
              <a:rPr lang="zh-TW" altLang="en-US" b="1" dirty="0"/>
              <a:t>）</a:t>
            </a:r>
          </a:p>
          <a:p>
            <a:pPr marL="457200" lvl="1" indent="0">
              <a:buNone/>
            </a:pPr>
            <a:r>
              <a:rPr lang="zh-TW" altLang="en-US" dirty="0"/>
              <a:t>兩位胸前帶著納粹符號的居民在公共場所以極端的方式談論不同種族如何冒犯他們。</a:t>
            </a:r>
          </a:p>
          <a:p>
            <a:pPr>
              <a:buFont typeface="+mj-lt"/>
              <a:buAutoNum type="arabicPeriod"/>
            </a:pPr>
            <a:r>
              <a:rPr lang="zh-TW" altLang="en-US" b="1" dirty="0"/>
              <a:t>騷擾（</a:t>
            </a:r>
            <a:r>
              <a:rPr lang="en-US" altLang="zh-TW" b="1" dirty="0"/>
              <a:t>Harassment</a:t>
            </a:r>
            <a:r>
              <a:rPr lang="zh-TW" altLang="en-US" b="1" dirty="0"/>
              <a:t>）</a:t>
            </a:r>
          </a:p>
          <a:p>
            <a:pPr marL="457200" lvl="1" indent="0">
              <a:buNone/>
            </a:pPr>
            <a:r>
              <a:rPr lang="zh-TW" altLang="en-US" dirty="0"/>
              <a:t>觀察到言語騷擾。</a:t>
            </a:r>
          </a:p>
          <a:p>
            <a:pPr>
              <a:buFont typeface="+mj-lt"/>
              <a:buAutoNum type="arabicPeriod"/>
            </a:pPr>
            <a:r>
              <a:rPr lang="zh-TW" altLang="en-US" b="1" dirty="0"/>
              <a:t>襲擊（</a:t>
            </a:r>
            <a:r>
              <a:rPr lang="en-US" altLang="zh-TW" b="1" dirty="0"/>
              <a:t>Assault</a:t>
            </a:r>
            <a:r>
              <a:rPr lang="zh-TW" altLang="en-US" b="1" dirty="0"/>
              <a:t>）</a:t>
            </a:r>
            <a:endParaRPr lang="en-US" altLang="zh-TW" b="1" dirty="0"/>
          </a:p>
          <a:p>
            <a:pPr marL="457200" lvl="1" indent="0">
              <a:buNone/>
            </a:pPr>
            <a:r>
              <a:rPr lang="zh-TW" altLang="en-US" dirty="0"/>
              <a:t>目擊到爆炸和射擊事件。</a:t>
            </a:r>
          </a:p>
        </p:txBody>
      </p:sp>
    </p:spTree>
    <p:extLst>
      <p:ext uri="{BB962C8B-B14F-4D97-AF65-F5344CB8AC3E}">
        <p14:creationId xmlns:p14="http://schemas.microsoft.com/office/powerpoint/2010/main" val="11152612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221</TotalTime>
  <Words>962</Words>
  <Application>Microsoft Office PowerPoint</Application>
  <PresentationFormat>自訂</PresentationFormat>
  <Paragraphs>178</Paragraphs>
  <Slides>12</Slides>
  <Notes>11</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12</vt:i4>
      </vt:variant>
    </vt:vector>
  </HeadingPairs>
  <TitlesOfParts>
    <vt:vector size="21" baseType="lpstr">
      <vt:lpstr>Montserrat Classic</vt:lpstr>
      <vt:lpstr>華康儷宋 Std W3</vt:lpstr>
      <vt:lpstr>華康儷宋 Std W5</vt:lpstr>
      <vt:lpstr>Montserrat Classic Bold</vt:lpstr>
      <vt:lpstr>Arial</vt:lpstr>
      <vt:lpstr>Calibri</vt:lpstr>
      <vt:lpstr>Fredoka Bold</vt:lpstr>
      <vt:lpstr>Aptos</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wanqing</dc:creator>
  <cp:lastModifiedBy>M11209202</cp:lastModifiedBy>
  <cp:revision>38</cp:revision>
  <dcterms:created xsi:type="dcterms:W3CDTF">2006-08-16T00:00:00Z</dcterms:created>
  <dcterms:modified xsi:type="dcterms:W3CDTF">2024-04-22T05:51:39Z</dcterms:modified>
  <dc:identifier>DAGCun2kBbg</dc:identifier>
</cp:coreProperties>
</file>